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7" r:id="rId22"/>
    <p:sldId id="279" r:id="rId23"/>
    <p:sldId id="280" r:id="rId24"/>
    <p:sldId id="273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14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netapp2\gaga\guyharar\Comparison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netapp2\gaga\guyharar\Comparison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netapp2\gaga\guyharar\Comparison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netapp2\gaga\guyharar\Comparison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netapp2\gaga\guyharar\Comparis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e-IL"/>
  <c:chart>
    <c:plotArea>
      <c:layout>
        <c:manualLayout>
          <c:layoutTarget val="inner"/>
          <c:xMode val="edge"/>
          <c:yMode val="edge"/>
          <c:x val="0.16846051028745088"/>
          <c:y val="5.1400554097404488E-2"/>
          <c:w val="0.77986590477164286"/>
          <c:h val="0.83995335303967023"/>
        </c:manualLayout>
      </c:layout>
      <c:scatterChart>
        <c:scatterStyle val="lineMarker"/>
        <c:ser>
          <c:idx val="0"/>
          <c:order val="0"/>
          <c:tx>
            <c:v>ESANP</c:v>
          </c:tx>
          <c:xVal>
            <c:numRef>
              <c:f>GO!$A$2:$A$51</c:f>
              <c:numCache>
                <c:formatCode>General</c:formatCode>
                <c:ptCount val="50"/>
                <c:pt idx="0">
                  <c:v>100</c:v>
                </c:pt>
                <c:pt idx="1">
                  <c:v>98</c:v>
                </c:pt>
                <c:pt idx="2">
                  <c:v>96</c:v>
                </c:pt>
                <c:pt idx="3">
                  <c:v>94</c:v>
                </c:pt>
                <c:pt idx="4">
                  <c:v>92</c:v>
                </c:pt>
                <c:pt idx="5">
                  <c:v>90</c:v>
                </c:pt>
                <c:pt idx="6">
                  <c:v>88</c:v>
                </c:pt>
                <c:pt idx="7">
                  <c:v>86</c:v>
                </c:pt>
                <c:pt idx="8">
                  <c:v>84</c:v>
                </c:pt>
                <c:pt idx="9">
                  <c:v>82</c:v>
                </c:pt>
                <c:pt idx="10">
                  <c:v>80</c:v>
                </c:pt>
                <c:pt idx="11">
                  <c:v>78</c:v>
                </c:pt>
                <c:pt idx="12">
                  <c:v>76</c:v>
                </c:pt>
                <c:pt idx="13">
                  <c:v>74</c:v>
                </c:pt>
                <c:pt idx="14">
                  <c:v>72</c:v>
                </c:pt>
                <c:pt idx="15">
                  <c:v>70</c:v>
                </c:pt>
                <c:pt idx="16">
                  <c:v>68</c:v>
                </c:pt>
                <c:pt idx="17">
                  <c:v>66</c:v>
                </c:pt>
                <c:pt idx="18">
                  <c:v>64</c:v>
                </c:pt>
                <c:pt idx="19">
                  <c:v>62</c:v>
                </c:pt>
                <c:pt idx="20">
                  <c:v>60</c:v>
                </c:pt>
                <c:pt idx="21">
                  <c:v>58</c:v>
                </c:pt>
                <c:pt idx="22">
                  <c:v>56</c:v>
                </c:pt>
                <c:pt idx="23">
                  <c:v>54</c:v>
                </c:pt>
                <c:pt idx="24">
                  <c:v>52</c:v>
                </c:pt>
                <c:pt idx="25">
                  <c:v>50</c:v>
                </c:pt>
                <c:pt idx="26">
                  <c:v>48</c:v>
                </c:pt>
                <c:pt idx="27">
                  <c:v>46</c:v>
                </c:pt>
                <c:pt idx="28">
                  <c:v>44</c:v>
                </c:pt>
                <c:pt idx="29">
                  <c:v>42</c:v>
                </c:pt>
                <c:pt idx="30">
                  <c:v>40</c:v>
                </c:pt>
                <c:pt idx="31">
                  <c:v>38</c:v>
                </c:pt>
                <c:pt idx="32">
                  <c:v>36</c:v>
                </c:pt>
                <c:pt idx="33">
                  <c:v>34</c:v>
                </c:pt>
                <c:pt idx="34">
                  <c:v>32</c:v>
                </c:pt>
                <c:pt idx="35">
                  <c:v>30</c:v>
                </c:pt>
                <c:pt idx="36">
                  <c:v>28</c:v>
                </c:pt>
                <c:pt idx="37">
                  <c:v>26</c:v>
                </c:pt>
                <c:pt idx="38">
                  <c:v>24</c:v>
                </c:pt>
                <c:pt idx="39">
                  <c:v>22</c:v>
                </c:pt>
                <c:pt idx="40">
                  <c:v>20</c:v>
                </c:pt>
                <c:pt idx="41">
                  <c:v>18</c:v>
                </c:pt>
                <c:pt idx="42">
                  <c:v>16</c:v>
                </c:pt>
                <c:pt idx="43">
                  <c:v>14</c:v>
                </c:pt>
                <c:pt idx="44">
                  <c:v>12</c:v>
                </c:pt>
                <c:pt idx="45">
                  <c:v>10</c:v>
                </c:pt>
                <c:pt idx="46">
                  <c:v>8</c:v>
                </c:pt>
                <c:pt idx="47">
                  <c:v>6</c:v>
                </c:pt>
                <c:pt idx="48">
                  <c:v>4</c:v>
                </c:pt>
                <c:pt idx="49">
                  <c:v>2</c:v>
                </c:pt>
              </c:numCache>
            </c:numRef>
          </c:xVal>
          <c:yVal>
            <c:numRef>
              <c:f>GO!$B$2:$B$51</c:f>
              <c:numCache>
                <c:formatCode>General</c:formatCode>
                <c:ptCount val="50"/>
                <c:pt idx="0">
                  <c:v>6</c:v>
                </c:pt>
                <c:pt idx="1">
                  <c:v>6</c:v>
                </c:pt>
                <c:pt idx="2">
                  <c:v>6</c:v>
                </c:pt>
                <c:pt idx="3">
                  <c:v>6</c:v>
                </c:pt>
                <c:pt idx="4">
                  <c:v>6</c:v>
                </c:pt>
                <c:pt idx="5">
                  <c:v>6</c:v>
                </c:pt>
                <c:pt idx="6">
                  <c:v>6</c:v>
                </c:pt>
                <c:pt idx="7">
                  <c:v>6</c:v>
                </c:pt>
                <c:pt idx="8">
                  <c:v>6</c:v>
                </c:pt>
                <c:pt idx="9">
                  <c:v>6</c:v>
                </c:pt>
                <c:pt idx="10">
                  <c:v>6</c:v>
                </c:pt>
                <c:pt idx="11">
                  <c:v>6</c:v>
                </c:pt>
                <c:pt idx="12">
                  <c:v>6</c:v>
                </c:pt>
                <c:pt idx="13">
                  <c:v>6</c:v>
                </c:pt>
                <c:pt idx="14">
                  <c:v>7</c:v>
                </c:pt>
                <c:pt idx="15">
                  <c:v>7</c:v>
                </c:pt>
                <c:pt idx="16">
                  <c:v>8</c:v>
                </c:pt>
                <c:pt idx="17">
                  <c:v>8</c:v>
                </c:pt>
                <c:pt idx="18">
                  <c:v>8</c:v>
                </c:pt>
                <c:pt idx="19">
                  <c:v>8</c:v>
                </c:pt>
                <c:pt idx="20">
                  <c:v>8</c:v>
                </c:pt>
                <c:pt idx="21">
                  <c:v>8</c:v>
                </c:pt>
                <c:pt idx="22">
                  <c:v>9</c:v>
                </c:pt>
                <c:pt idx="23">
                  <c:v>10</c:v>
                </c:pt>
                <c:pt idx="24">
                  <c:v>10</c:v>
                </c:pt>
                <c:pt idx="25">
                  <c:v>11</c:v>
                </c:pt>
                <c:pt idx="26">
                  <c:v>12</c:v>
                </c:pt>
                <c:pt idx="27">
                  <c:v>13</c:v>
                </c:pt>
                <c:pt idx="28">
                  <c:v>15</c:v>
                </c:pt>
                <c:pt idx="29">
                  <c:v>19</c:v>
                </c:pt>
                <c:pt idx="30">
                  <c:v>21</c:v>
                </c:pt>
                <c:pt idx="31">
                  <c:v>25</c:v>
                </c:pt>
                <c:pt idx="32">
                  <c:v>25</c:v>
                </c:pt>
                <c:pt idx="33">
                  <c:v>25</c:v>
                </c:pt>
                <c:pt idx="34">
                  <c:v>27</c:v>
                </c:pt>
                <c:pt idx="35">
                  <c:v>28</c:v>
                </c:pt>
                <c:pt idx="36">
                  <c:v>30</c:v>
                </c:pt>
                <c:pt idx="37">
                  <c:v>34</c:v>
                </c:pt>
                <c:pt idx="38">
                  <c:v>39</c:v>
                </c:pt>
                <c:pt idx="39">
                  <c:v>42</c:v>
                </c:pt>
                <c:pt idx="40">
                  <c:v>45</c:v>
                </c:pt>
                <c:pt idx="41">
                  <c:v>56</c:v>
                </c:pt>
                <c:pt idx="42">
                  <c:v>71</c:v>
                </c:pt>
                <c:pt idx="43">
                  <c:v>77</c:v>
                </c:pt>
                <c:pt idx="44">
                  <c:v>88</c:v>
                </c:pt>
                <c:pt idx="45">
                  <c:v>98</c:v>
                </c:pt>
                <c:pt idx="46">
                  <c:v>122</c:v>
                </c:pt>
                <c:pt idx="47">
                  <c:v>160</c:v>
                </c:pt>
                <c:pt idx="48">
                  <c:v>160</c:v>
                </c:pt>
                <c:pt idx="49">
                  <c:v>160</c:v>
                </c:pt>
              </c:numCache>
            </c:numRef>
          </c:yVal>
        </c:ser>
        <c:ser>
          <c:idx val="1"/>
          <c:order val="1"/>
          <c:tx>
            <c:v>SAMBA</c:v>
          </c:tx>
          <c:marker>
            <c:symbol val="square"/>
            <c:size val="6"/>
          </c:marker>
          <c:xVal>
            <c:numRef>
              <c:f>GO!$E$2:$E$51</c:f>
              <c:numCache>
                <c:formatCode>General</c:formatCode>
                <c:ptCount val="50"/>
                <c:pt idx="0">
                  <c:v>100</c:v>
                </c:pt>
                <c:pt idx="1">
                  <c:v>98</c:v>
                </c:pt>
                <c:pt idx="2">
                  <c:v>96</c:v>
                </c:pt>
                <c:pt idx="3">
                  <c:v>94</c:v>
                </c:pt>
                <c:pt idx="4">
                  <c:v>92</c:v>
                </c:pt>
                <c:pt idx="5">
                  <c:v>90</c:v>
                </c:pt>
                <c:pt idx="6">
                  <c:v>88</c:v>
                </c:pt>
                <c:pt idx="7">
                  <c:v>86</c:v>
                </c:pt>
                <c:pt idx="8">
                  <c:v>84</c:v>
                </c:pt>
                <c:pt idx="9">
                  <c:v>82</c:v>
                </c:pt>
                <c:pt idx="10">
                  <c:v>80</c:v>
                </c:pt>
                <c:pt idx="11">
                  <c:v>78</c:v>
                </c:pt>
                <c:pt idx="12">
                  <c:v>76</c:v>
                </c:pt>
                <c:pt idx="13">
                  <c:v>74</c:v>
                </c:pt>
                <c:pt idx="14">
                  <c:v>72</c:v>
                </c:pt>
                <c:pt idx="15">
                  <c:v>70</c:v>
                </c:pt>
                <c:pt idx="16">
                  <c:v>68</c:v>
                </c:pt>
                <c:pt idx="17">
                  <c:v>66</c:v>
                </c:pt>
                <c:pt idx="18">
                  <c:v>64</c:v>
                </c:pt>
                <c:pt idx="19">
                  <c:v>62</c:v>
                </c:pt>
                <c:pt idx="20">
                  <c:v>60</c:v>
                </c:pt>
                <c:pt idx="21">
                  <c:v>58</c:v>
                </c:pt>
                <c:pt idx="22">
                  <c:v>56</c:v>
                </c:pt>
                <c:pt idx="23">
                  <c:v>54</c:v>
                </c:pt>
                <c:pt idx="24">
                  <c:v>52</c:v>
                </c:pt>
                <c:pt idx="25">
                  <c:v>50</c:v>
                </c:pt>
                <c:pt idx="26">
                  <c:v>48</c:v>
                </c:pt>
                <c:pt idx="27">
                  <c:v>46</c:v>
                </c:pt>
                <c:pt idx="28">
                  <c:v>44</c:v>
                </c:pt>
                <c:pt idx="29">
                  <c:v>42</c:v>
                </c:pt>
                <c:pt idx="30">
                  <c:v>40</c:v>
                </c:pt>
                <c:pt idx="31">
                  <c:v>38</c:v>
                </c:pt>
                <c:pt idx="32">
                  <c:v>36</c:v>
                </c:pt>
                <c:pt idx="33">
                  <c:v>34</c:v>
                </c:pt>
                <c:pt idx="34">
                  <c:v>32</c:v>
                </c:pt>
                <c:pt idx="35">
                  <c:v>30</c:v>
                </c:pt>
                <c:pt idx="36">
                  <c:v>28</c:v>
                </c:pt>
                <c:pt idx="37">
                  <c:v>26</c:v>
                </c:pt>
                <c:pt idx="38">
                  <c:v>24</c:v>
                </c:pt>
                <c:pt idx="39">
                  <c:v>22</c:v>
                </c:pt>
                <c:pt idx="40">
                  <c:v>20</c:v>
                </c:pt>
                <c:pt idx="41">
                  <c:v>18</c:v>
                </c:pt>
                <c:pt idx="42">
                  <c:v>16</c:v>
                </c:pt>
                <c:pt idx="43">
                  <c:v>14</c:v>
                </c:pt>
                <c:pt idx="44">
                  <c:v>12</c:v>
                </c:pt>
                <c:pt idx="45">
                  <c:v>10</c:v>
                </c:pt>
                <c:pt idx="46">
                  <c:v>8</c:v>
                </c:pt>
                <c:pt idx="47">
                  <c:v>6</c:v>
                </c:pt>
                <c:pt idx="48">
                  <c:v>4</c:v>
                </c:pt>
                <c:pt idx="49">
                  <c:v>2</c:v>
                </c:pt>
              </c:numCache>
            </c:numRef>
          </c:xVal>
          <c:yVal>
            <c:numRef>
              <c:f>GO!$F$2:$F$51</c:f>
              <c:numCache>
                <c:formatCode>General</c:formatCode>
                <c:ptCount val="50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4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  <c:pt idx="9">
                  <c:v>6</c:v>
                </c:pt>
                <c:pt idx="10">
                  <c:v>6</c:v>
                </c:pt>
                <c:pt idx="11">
                  <c:v>6</c:v>
                </c:pt>
                <c:pt idx="12">
                  <c:v>6</c:v>
                </c:pt>
                <c:pt idx="13">
                  <c:v>6</c:v>
                </c:pt>
                <c:pt idx="14">
                  <c:v>6</c:v>
                </c:pt>
                <c:pt idx="15">
                  <c:v>6</c:v>
                </c:pt>
                <c:pt idx="16">
                  <c:v>7</c:v>
                </c:pt>
                <c:pt idx="17">
                  <c:v>7</c:v>
                </c:pt>
                <c:pt idx="18">
                  <c:v>7</c:v>
                </c:pt>
                <c:pt idx="19">
                  <c:v>8</c:v>
                </c:pt>
                <c:pt idx="20">
                  <c:v>8</c:v>
                </c:pt>
                <c:pt idx="21">
                  <c:v>8</c:v>
                </c:pt>
                <c:pt idx="22">
                  <c:v>8</c:v>
                </c:pt>
                <c:pt idx="23">
                  <c:v>8</c:v>
                </c:pt>
                <c:pt idx="24">
                  <c:v>8</c:v>
                </c:pt>
                <c:pt idx="25">
                  <c:v>8</c:v>
                </c:pt>
                <c:pt idx="26">
                  <c:v>9</c:v>
                </c:pt>
                <c:pt idx="27">
                  <c:v>11</c:v>
                </c:pt>
                <c:pt idx="28">
                  <c:v>11</c:v>
                </c:pt>
                <c:pt idx="29">
                  <c:v>13</c:v>
                </c:pt>
                <c:pt idx="30">
                  <c:v>16</c:v>
                </c:pt>
                <c:pt idx="31">
                  <c:v>18</c:v>
                </c:pt>
                <c:pt idx="32">
                  <c:v>18</c:v>
                </c:pt>
                <c:pt idx="33">
                  <c:v>21</c:v>
                </c:pt>
                <c:pt idx="34">
                  <c:v>21</c:v>
                </c:pt>
                <c:pt idx="35">
                  <c:v>22</c:v>
                </c:pt>
                <c:pt idx="36">
                  <c:v>26</c:v>
                </c:pt>
                <c:pt idx="37">
                  <c:v>27</c:v>
                </c:pt>
                <c:pt idx="38">
                  <c:v>29</c:v>
                </c:pt>
                <c:pt idx="39">
                  <c:v>32</c:v>
                </c:pt>
                <c:pt idx="40">
                  <c:v>37</c:v>
                </c:pt>
                <c:pt idx="41">
                  <c:v>42</c:v>
                </c:pt>
                <c:pt idx="42">
                  <c:v>48</c:v>
                </c:pt>
                <c:pt idx="43">
                  <c:v>58</c:v>
                </c:pt>
                <c:pt idx="44">
                  <c:v>67</c:v>
                </c:pt>
                <c:pt idx="45">
                  <c:v>77</c:v>
                </c:pt>
                <c:pt idx="46">
                  <c:v>95</c:v>
                </c:pt>
                <c:pt idx="47">
                  <c:v>121</c:v>
                </c:pt>
                <c:pt idx="48">
                  <c:v>128</c:v>
                </c:pt>
                <c:pt idx="49">
                  <c:v>128</c:v>
                </c:pt>
              </c:numCache>
            </c:numRef>
          </c:yVal>
        </c:ser>
        <c:ser>
          <c:idx val="2"/>
          <c:order val="2"/>
          <c:tx>
            <c:v>ISA</c:v>
          </c:tx>
          <c:xVal>
            <c:numRef>
              <c:f>GO!$H$2:$H$51</c:f>
              <c:numCache>
                <c:formatCode>General</c:formatCode>
                <c:ptCount val="50"/>
                <c:pt idx="0">
                  <c:v>100</c:v>
                </c:pt>
                <c:pt idx="1">
                  <c:v>98</c:v>
                </c:pt>
                <c:pt idx="2">
                  <c:v>96</c:v>
                </c:pt>
                <c:pt idx="3">
                  <c:v>94</c:v>
                </c:pt>
                <c:pt idx="4">
                  <c:v>92</c:v>
                </c:pt>
                <c:pt idx="5">
                  <c:v>90</c:v>
                </c:pt>
                <c:pt idx="6">
                  <c:v>88</c:v>
                </c:pt>
                <c:pt idx="7">
                  <c:v>86</c:v>
                </c:pt>
                <c:pt idx="8">
                  <c:v>84</c:v>
                </c:pt>
                <c:pt idx="9">
                  <c:v>82</c:v>
                </c:pt>
                <c:pt idx="10">
                  <c:v>80</c:v>
                </c:pt>
                <c:pt idx="11">
                  <c:v>78</c:v>
                </c:pt>
                <c:pt idx="12">
                  <c:v>76</c:v>
                </c:pt>
                <c:pt idx="13">
                  <c:v>74</c:v>
                </c:pt>
                <c:pt idx="14">
                  <c:v>72</c:v>
                </c:pt>
                <c:pt idx="15">
                  <c:v>70</c:v>
                </c:pt>
                <c:pt idx="16">
                  <c:v>68</c:v>
                </c:pt>
                <c:pt idx="17">
                  <c:v>66</c:v>
                </c:pt>
                <c:pt idx="18">
                  <c:v>64</c:v>
                </c:pt>
                <c:pt idx="19">
                  <c:v>62</c:v>
                </c:pt>
                <c:pt idx="20">
                  <c:v>60</c:v>
                </c:pt>
                <c:pt idx="21">
                  <c:v>58</c:v>
                </c:pt>
                <c:pt idx="22">
                  <c:v>56</c:v>
                </c:pt>
                <c:pt idx="23">
                  <c:v>54</c:v>
                </c:pt>
                <c:pt idx="24">
                  <c:v>52</c:v>
                </c:pt>
                <c:pt idx="25">
                  <c:v>50</c:v>
                </c:pt>
                <c:pt idx="26">
                  <c:v>48</c:v>
                </c:pt>
                <c:pt idx="27">
                  <c:v>46</c:v>
                </c:pt>
                <c:pt idx="28">
                  <c:v>44</c:v>
                </c:pt>
                <c:pt idx="29">
                  <c:v>42</c:v>
                </c:pt>
                <c:pt idx="30">
                  <c:v>40</c:v>
                </c:pt>
                <c:pt idx="31">
                  <c:v>38</c:v>
                </c:pt>
                <c:pt idx="32">
                  <c:v>36</c:v>
                </c:pt>
                <c:pt idx="33">
                  <c:v>34</c:v>
                </c:pt>
                <c:pt idx="34">
                  <c:v>32</c:v>
                </c:pt>
                <c:pt idx="35">
                  <c:v>30</c:v>
                </c:pt>
                <c:pt idx="36">
                  <c:v>28</c:v>
                </c:pt>
                <c:pt idx="37">
                  <c:v>26</c:v>
                </c:pt>
                <c:pt idx="38">
                  <c:v>24</c:v>
                </c:pt>
                <c:pt idx="39">
                  <c:v>22</c:v>
                </c:pt>
                <c:pt idx="40">
                  <c:v>20</c:v>
                </c:pt>
                <c:pt idx="41">
                  <c:v>18</c:v>
                </c:pt>
                <c:pt idx="42">
                  <c:v>16</c:v>
                </c:pt>
                <c:pt idx="43">
                  <c:v>14</c:v>
                </c:pt>
                <c:pt idx="44">
                  <c:v>12</c:v>
                </c:pt>
                <c:pt idx="45">
                  <c:v>10</c:v>
                </c:pt>
                <c:pt idx="46">
                  <c:v>8</c:v>
                </c:pt>
                <c:pt idx="47">
                  <c:v>6</c:v>
                </c:pt>
                <c:pt idx="48">
                  <c:v>4</c:v>
                </c:pt>
                <c:pt idx="49">
                  <c:v>2</c:v>
                </c:pt>
              </c:numCache>
            </c:numRef>
          </c:xVal>
          <c:yVal>
            <c:numRef>
              <c:f>GO!$I$2:$I$51</c:f>
              <c:numCache>
                <c:formatCode>General</c:formatCode>
                <c:ptCount val="50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4</c:v>
                </c:pt>
                <c:pt idx="8">
                  <c:v>4</c:v>
                </c:pt>
                <c:pt idx="9">
                  <c:v>4</c:v>
                </c:pt>
                <c:pt idx="10">
                  <c:v>4</c:v>
                </c:pt>
                <c:pt idx="11">
                  <c:v>4</c:v>
                </c:pt>
                <c:pt idx="12">
                  <c:v>4</c:v>
                </c:pt>
                <c:pt idx="13">
                  <c:v>4</c:v>
                </c:pt>
                <c:pt idx="14">
                  <c:v>4</c:v>
                </c:pt>
                <c:pt idx="15">
                  <c:v>4</c:v>
                </c:pt>
                <c:pt idx="16">
                  <c:v>5</c:v>
                </c:pt>
                <c:pt idx="17">
                  <c:v>5</c:v>
                </c:pt>
                <c:pt idx="18">
                  <c:v>5</c:v>
                </c:pt>
                <c:pt idx="19">
                  <c:v>5</c:v>
                </c:pt>
                <c:pt idx="20">
                  <c:v>5</c:v>
                </c:pt>
                <c:pt idx="21">
                  <c:v>5</c:v>
                </c:pt>
                <c:pt idx="22">
                  <c:v>6</c:v>
                </c:pt>
                <c:pt idx="23">
                  <c:v>7</c:v>
                </c:pt>
                <c:pt idx="24">
                  <c:v>9</c:v>
                </c:pt>
                <c:pt idx="25">
                  <c:v>9</c:v>
                </c:pt>
                <c:pt idx="26">
                  <c:v>10</c:v>
                </c:pt>
                <c:pt idx="27">
                  <c:v>12</c:v>
                </c:pt>
                <c:pt idx="28">
                  <c:v>13</c:v>
                </c:pt>
                <c:pt idx="29">
                  <c:v>15</c:v>
                </c:pt>
                <c:pt idx="30">
                  <c:v>15</c:v>
                </c:pt>
                <c:pt idx="31">
                  <c:v>15</c:v>
                </c:pt>
                <c:pt idx="32">
                  <c:v>16</c:v>
                </c:pt>
                <c:pt idx="33">
                  <c:v>17</c:v>
                </c:pt>
                <c:pt idx="34">
                  <c:v>18</c:v>
                </c:pt>
                <c:pt idx="35">
                  <c:v>19</c:v>
                </c:pt>
                <c:pt idx="36">
                  <c:v>19</c:v>
                </c:pt>
                <c:pt idx="37">
                  <c:v>20</c:v>
                </c:pt>
                <c:pt idx="38">
                  <c:v>22</c:v>
                </c:pt>
                <c:pt idx="39">
                  <c:v>22</c:v>
                </c:pt>
                <c:pt idx="40">
                  <c:v>22</c:v>
                </c:pt>
                <c:pt idx="41">
                  <c:v>22</c:v>
                </c:pt>
                <c:pt idx="42">
                  <c:v>22</c:v>
                </c:pt>
                <c:pt idx="43">
                  <c:v>22</c:v>
                </c:pt>
                <c:pt idx="44">
                  <c:v>22</c:v>
                </c:pt>
                <c:pt idx="45">
                  <c:v>22</c:v>
                </c:pt>
                <c:pt idx="46">
                  <c:v>22</c:v>
                </c:pt>
                <c:pt idx="47">
                  <c:v>22</c:v>
                </c:pt>
                <c:pt idx="48">
                  <c:v>22</c:v>
                </c:pt>
                <c:pt idx="49">
                  <c:v>22</c:v>
                </c:pt>
              </c:numCache>
            </c:numRef>
          </c:yVal>
        </c:ser>
        <c:ser>
          <c:idx val="3"/>
          <c:order val="3"/>
          <c:tx>
            <c:v>Bimax</c:v>
          </c:tx>
          <c:xVal>
            <c:numRef>
              <c:f>GO!$L$2:$L$51</c:f>
              <c:numCache>
                <c:formatCode>General</c:formatCode>
                <c:ptCount val="50"/>
                <c:pt idx="0">
                  <c:v>100</c:v>
                </c:pt>
                <c:pt idx="1">
                  <c:v>98</c:v>
                </c:pt>
                <c:pt idx="2">
                  <c:v>96</c:v>
                </c:pt>
                <c:pt idx="3">
                  <c:v>94</c:v>
                </c:pt>
                <c:pt idx="4">
                  <c:v>92</c:v>
                </c:pt>
                <c:pt idx="5">
                  <c:v>90</c:v>
                </c:pt>
                <c:pt idx="6">
                  <c:v>88</c:v>
                </c:pt>
                <c:pt idx="7">
                  <c:v>86</c:v>
                </c:pt>
                <c:pt idx="8">
                  <c:v>84</c:v>
                </c:pt>
                <c:pt idx="9">
                  <c:v>82</c:v>
                </c:pt>
                <c:pt idx="10">
                  <c:v>80</c:v>
                </c:pt>
                <c:pt idx="11">
                  <c:v>78</c:v>
                </c:pt>
                <c:pt idx="12">
                  <c:v>76</c:v>
                </c:pt>
                <c:pt idx="13">
                  <c:v>74</c:v>
                </c:pt>
                <c:pt idx="14">
                  <c:v>72</c:v>
                </c:pt>
                <c:pt idx="15">
                  <c:v>70</c:v>
                </c:pt>
                <c:pt idx="16">
                  <c:v>68</c:v>
                </c:pt>
                <c:pt idx="17">
                  <c:v>66</c:v>
                </c:pt>
                <c:pt idx="18">
                  <c:v>64</c:v>
                </c:pt>
                <c:pt idx="19">
                  <c:v>62</c:v>
                </c:pt>
                <c:pt idx="20">
                  <c:v>60</c:v>
                </c:pt>
                <c:pt idx="21">
                  <c:v>58</c:v>
                </c:pt>
                <c:pt idx="22">
                  <c:v>56</c:v>
                </c:pt>
                <c:pt idx="23">
                  <c:v>54</c:v>
                </c:pt>
                <c:pt idx="24">
                  <c:v>52</c:v>
                </c:pt>
                <c:pt idx="25">
                  <c:v>50</c:v>
                </c:pt>
                <c:pt idx="26">
                  <c:v>48</c:v>
                </c:pt>
                <c:pt idx="27">
                  <c:v>46</c:v>
                </c:pt>
                <c:pt idx="28">
                  <c:v>44</c:v>
                </c:pt>
                <c:pt idx="29">
                  <c:v>42</c:v>
                </c:pt>
                <c:pt idx="30">
                  <c:v>40</c:v>
                </c:pt>
                <c:pt idx="31">
                  <c:v>38</c:v>
                </c:pt>
                <c:pt idx="32">
                  <c:v>36</c:v>
                </c:pt>
                <c:pt idx="33">
                  <c:v>34</c:v>
                </c:pt>
                <c:pt idx="34">
                  <c:v>32</c:v>
                </c:pt>
                <c:pt idx="35">
                  <c:v>30</c:v>
                </c:pt>
                <c:pt idx="36">
                  <c:v>28</c:v>
                </c:pt>
                <c:pt idx="37">
                  <c:v>26</c:v>
                </c:pt>
                <c:pt idx="38">
                  <c:v>24</c:v>
                </c:pt>
                <c:pt idx="39">
                  <c:v>22</c:v>
                </c:pt>
                <c:pt idx="40">
                  <c:v>20</c:v>
                </c:pt>
                <c:pt idx="41">
                  <c:v>18</c:v>
                </c:pt>
                <c:pt idx="42">
                  <c:v>16</c:v>
                </c:pt>
                <c:pt idx="43">
                  <c:v>14</c:v>
                </c:pt>
                <c:pt idx="44">
                  <c:v>12</c:v>
                </c:pt>
                <c:pt idx="45">
                  <c:v>10</c:v>
                </c:pt>
                <c:pt idx="46">
                  <c:v>8</c:v>
                </c:pt>
                <c:pt idx="47">
                  <c:v>6</c:v>
                </c:pt>
                <c:pt idx="48">
                  <c:v>4</c:v>
                </c:pt>
                <c:pt idx="49">
                  <c:v>2</c:v>
                </c:pt>
              </c:numCache>
            </c:numRef>
          </c:xVal>
          <c:yVal>
            <c:numRef>
              <c:f>GO!$M$2:$M$51</c:f>
              <c:numCache>
                <c:formatCode>General</c:formatCode>
                <c:ptCount val="5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1</c:v>
                </c:pt>
                <c:pt idx="35">
                  <c:v>1</c:v>
                </c:pt>
                <c:pt idx="36">
                  <c:v>2</c:v>
                </c:pt>
                <c:pt idx="37">
                  <c:v>2</c:v>
                </c:pt>
                <c:pt idx="38">
                  <c:v>2</c:v>
                </c:pt>
                <c:pt idx="39">
                  <c:v>3</c:v>
                </c:pt>
                <c:pt idx="40">
                  <c:v>3</c:v>
                </c:pt>
                <c:pt idx="41">
                  <c:v>6</c:v>
                </c:pt>
                <c:pt idx="42">
                  <c:v>8</c:v>
                </c:pt>
                <c:pt idx="43">
                  <c:v>10</c:v>
                </c:pt>
                <c:pt idx="44">
                  <c:v>10</c:v>
                </c:pt>
                <c:pt idx="45">
                  <c:v>11</c:v>
                </c:pt>
                <c:pt idx="46">
                  <c:v>26</c:v>
                </c:pt>
                <c:pt idx="47">
                  <c:v>39</c:v>
                </c:pt>
                <c:pt idx="48">
                  <c:v>39</c:v>
                </c:pt>
                <c:pt idx="49">
                  <c:v>39</c:v>
                </c:pt>
              </c:numCache>
            </c:numRef>
          </c:yVal>
        </c:ser>
        <c:ser>
          <c:idx val="4"/>
          <c:order val="4"/>
          <c:tx>
            <c:v>ESA</c:v>
          </c:tx>
          <c:xVal>
            <c:numRef>
              <c:f>GO!$P$2:$P$51</c:f>
              <c:numCache>
                <c:formatCode>General</c:formatCode>
                <c:ptCount val="50"/>
                <c:pt idx="0">
                  <c:v>100</c:v>
                </c:pt>
                <c:pt idx="1">
                  <c:v>98</c:v>
                </c:pt>
                <c:pt idx="2">
                  <c:v>96</c:v>
                </c:pt>
                <c:pt idx="3">
                  <c:v>94</c:v>
                </c:pt>
                <c:pt idx="4">
                  <c:v>92</c:v>
                </c:pt>
                <c:pt idx="5">
                  <c:v>90</c:v>
                </c:pt>
                <c:pt idx="6">
                  <c:v>88</c:v>
                </c:pt>
                <c:pt idx="7">
                  <c:v>86</c:v>
                </c:pt>
                <c:pt idx="8">
                  <c:v>84</c:v>
                </c:pt>
                <c:pt idx="9">
                  <c:v>82</c:v>
                </c:pt>
                <c:pt idx="10">
                  <c:v>80</c:v>
                </c:pt>
                <c:pt idx="11">
                  <c:v>78</c:v>
                </c:pt>
                <c:pt idx="12">
                  <c:v>76</c:v>
                </c:pt>
                <c:pt idx="13">
                  <c:v>74</c:v>
                </c:pt>
                <c:pt idx="14">
                  <c:v>72</c:v>
                </c:pt>
                <c:pt idx="15">
                  <c:v>70</c:v>
                </c:pt>
                <c:pt idx="16">
                  <c:v>68</c:v>
                </c:pt>
                <c:pt idx="17">
                  <c:v>66</c:v>
                </c:pt>
                <c:pt idx="18">
                  <c:v>64</c:v>
                </c:pt>
                <c:pt idx="19">
                  <c:v>62</c:v>
                </c:pt>
                <c:pt idx="20">
                  <c:v>60</c:v>
                </c:pt>
                <c:pt idx="21">
                  <c:v>58</c:v>
                </c:pt>
                <c:pt idx="22">
                  <c:v>56</c:v>
                </c:pt>
                <c:pt idx="23">
                  <c:v>54</c:v>
                </c:pt>
                <c:pt idx="24">
                  <c:v>52</c:v>
                </c:pt>
                <c:pt idx="25">
                  <c:v>50</c:v>
                </c:pt>
                <c:pt idx="26">
                  <c:v>48</c:v>
                </c:pt>
                <c:pt idx="27">
                  <c:v>46</c:v>
                </c:pt>
                <c:pt idx="28">
                  <c:v>44</c:v>
                </c:pt>
                <c:pt idx="29">
                  <c:v>42</c:v>
                </c:pt>
                <c:pt idx="30">
                  <c:v>40</c:v>
                </c:pt>
                <c:pt idx="31">
                  <c:v>38</c:v>
                </c:pt>
                <c:pt idx="32">
                  <c:v>36</c:v>
                </c:pt>
                <c:pt idx="33">
                  <c:v>34</c:v>
                </c:pt>
                <c:pt idx="34">
                  <c:v>32</c:v>
                </c:pt>
                <c:pt idx="35">
                  <c:v>30</c:v>
                </c:pt>
                <c:pt idx="36">
                  <c:v>28</c:v>
                </c:pt>
                <c:pt idx="37">
                  <c:v>26</c:v>
                </c:pt>
                <c:pt idx="38">
                  <c:v>24</c:v>
                </c:pt>
                <c:pt idx="39">
                  <c:v>22</c:v>
                </c:pt>
                <c:pt idx="40">
                  <c:v>20</c:v>
                </c:pt>
                <c:pt idx="41">
                  <c:v>18</c:v>
                </c:pt>
                <c:pt idx="42">
                  <c:v>16</c:v>
                </c:pt>
                <c:pt idx="43">
                  <c:v>14</c:v>
                </c:pt>
                <c:pt idx="44">
                  <c:v>12</c:v>
                </c:pt>
                <c:pt idx="45">
                  <c:v>10</c:v>
                </c:pt>
                <c:pt idx="46">
                  <c:v>8</c:v>
                </c:pt>
                <c:pt idx="47">
                  <c:v>6</c:v>
                </c:pt>
                <c:pt idx="48">
                  <c:v>4</c:v>
                </c:pt>
                <c:pt idx="49">
                  <c:v>2</c:v>
                </c:pt>
              </c:numCache>
            </c:numRef>
          </c:xVal>
          <c:yVal>
            <c:numRef>
              <c:f>GO!$Q$2:$Q$51</c:f>
              <c:numCache>
                <c:formatCode>General</c:formatCode>
                <c:ptCount val="50"/>
                <c:pt idx="0">
                  <c:v>3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  <c:pt idx="9">
                  <c:v>5</c:v>
                </c:pt>
                <c:pt idx="10">
                  <c:v>5</c:v>
                </c:pt>
                <c:pt idx="11">
                  <c:v>5</c:v>
                </c:pt>
                <c:pt idx="12">
                  <c:v>6</c:v>
                </c:pt>
                <c:pt idx="13">
                  <c:v>6</c:v>
                </c:pt>
                <c:pt idx="14">
                  <c:v>6</c:v>
                </c:pt>
                <c:pt idx="15">
                  <c:v>6</c:v>
                </c:pt>
                <c:pt idx="16">
                  <c:v>6</c:v>
                </c:pt>
                <c:pt idx="17">
                  <c:v>6</c:v>
                </c:pt>
                <c:pt idx="18">
                  <c:v>7</c:v>
                </c:pt>
                <c:pt idx="19">
                  <c:v>7</c:v>
                </c:pt>
                <c:pt idx="20">
                  <c:v>7</c:v>
                </c:pt>
                <c:pt idx="21">
                  <c:v>7</c:v>
                </c:pt>
                <c:pt idx="22">
                  <c:v>7</c:v>
                </c:pt>
                <c:pt idx="23">
                  <c:v>7</c:v>
                </c:pt>
                <c:pt idx="24">
                  <c:v>7</c:v>
                </c:pt>
                <c:pt idx="25">
                  <c:v>7</c:v>
                </c:pt>
                <c:pt idx="26">
                  <c:v>8</c:v>
                </c:pt>
                <c:pt idx="27">
                  <c:v>8</c:v>
                </c:pt>
                <c:pt idx="28">
                  <c:v>10</c:v>
                </c:pt>
                <c:pt idx="29">
                  <c:v>10</c:v>
                </c:pt>
                <c:pt idx="30">
                  <c:v>12</c:v>
                </c:pt>
                <c:pt idx="31">
                  <c:v>16</c:v>
                </c:pt>
                <c:pt idx="32">
                  <c:v>20</c:v>
                </c:pt>
                <c:pt idx="33">
                  <c:v>22</c:v>
                </c:pt>
                <c:pt idx="34">
                  <c:v>22</c:v>
                </c:pt>
                <c:pt idx="35">
                  <c:v>24</c:v>
                </c:pt>
                <c:pt idx="36">
                  <c:v>25</c:v>
                </c:pt>
                <c:pt idx="37">
                  <c:v>25</c:v>
                </c:pt>
                <c:pt idx="38">
                  <c:v>26</c:v>
                </c:pt>
                <c:pt idx="39">
                  <c:v>26</c:v>
                </c:pt>
                <c:pt idx="40">
                  <c:v>26</c:v>
                </c:pt>
                <c:pt idx="41">
                  <c:v>26</c:v>
                </c:pt>
                <c:pt idx="42">
                  <c:v>26</c:v>
                </c:pt>
                <c:pt idx="43">
                  <c:v>26</c:v>
                </c:pt>
                <c:pt idx="44">
                  <c:v>26</c:v>
                </c:pt>
                <c:pt idx="45">
                  <c:v>26</c:v>
                </c:pt>
                <c:pt idx="46">
                  <c:v>26</c:v>
                </c:pt>
                <c:pt idx="47">
                  <c:v>26</c:v>
                </c:pt>
                <c:pt idx="48">
                  <c:v>26</c:v>
                </c:pt>
                <c:pt idx="49">
                  <c:v>26</c:v>
                </c:pt>
              </c:numCache>
            </c:numRef>
          </c:yVal>
        </c:ser>
        <c:axId val="72519680"/>
        <c:axId val="72521600"/>
      </c:scatterChart>
      <c:valAx>
        <c:axId val="72519680"/>
        <c:scaling>
          <c:orientation val="minMax"/>
          <c:max val="100"/>
          <c:min val="20"/>
        </c:scaling>
        <c:axPos val="b"/>
        <c:title>
          <c:tx>
            <c:rich>
              <a:bodyPr/>
              <a:lstStyle/>
              <a:p>
                <a:pPr>
                  <a:defRPr lang="en-US"/>
                </a:pPr>
                <a:r>
                  <a:rPr lang="en-US" sz="2000" dirty="0"/>
                  <a:t>-log(</a:t>
                </a:r>
                <a:r>
                  <a:rPr lang="en-US" sz="2000" dirty="0" err="1"/>
                  <a:t>pval</a:t>
                </a:r>
                <a:r>
                  <a:rPr lang="en-US" sz="2000" dirty="0"/>
                  <a:t>)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he-IL"/>
          </a:p>
        </c:txPr>
        <c:crossAx val="72521600"/>
        <c:crosses val="autoZero"/>
        <c:crossBetween val="midCat"/>
      </c:valAx>
      <c:valAx>
        <c:axId val="72521600"/>
        <c:scaling>
          <c:orientation val="minMax"/>
          <c:max val="50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 lang="en-US"/>
                </a:pPr>
                <a:r>
                  <a:rPr lang="en-US" sz="2000" dirty="0" smtClean="0"/>
                  <a:t>#Terms</a:t>
                </a:r>
                <a:endParaRPr lang="en-US" sz="2000" dirty="0"/>
              </a:p>
            </c:rich>
          </c:tx>
          <c:layout>
            <c:manualLayout>
              <c:xMode val="edge"/>
              <c:yMode val="edge"/>
              <c:x val="3.5906654422861575E-2"/>
              <c:y val="4.5492922298382241E-2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he-IL"/>
          </a:p>
        </c:txPr>
        <c:crossAx val="72519680"/>
        <c:crosses val="autoZero"/>
        <c:crossBetween val="midCat"/>
      </c:valAx>
    </c:plotArea>
    <c:legend>
      <c:legendPos val="l"/>
      <c:layout/>
      <c:txPr>
        <a:bodyPr/>
        <a:lstStyle/>
        <a:p>
          <a:pPr>
            <a:defRPr lang="en-US" sz="1600"/>
          </a:pPr>
          <a:endParaRPr lang="he-IL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e-IL"/>
  <c:chart>
    <c:plotArea>
      <c:layout>
        <c:manualLayout>
          <c:layoutTarget val="inner"/>
          <c:xMode val="edge"/>
          <c:yMode val="edge"/>
          <c:x val="0.19063022122234718"/>
          <c:y val="2.346015781307844E-2"/>
          <c:w val="0.77876505436820476"/>
          <c:h val="0.86309894306001023"/>
        </c:manualLayout>
      </c:layout>
      <c:scatterChart>
        <c:scatterStyle val="lineMarker"/>
        <c:ser>
          <c:idx val="0"/>
          <c:order val="0"/>
          <c:tx>
            <c:v>ESANP</c:v>
          </c:tx>
          <c:xVal>
            <c:numRef>
              <c:f>TF!$A$2:$A$26</c:f>
              <c:numCache>
                <c:formatCode>General</c:formatCode>
                <c:ptCount val="25"/>
                <c:pt idx="0">
                  <c:v>50</c:v>
                </c:pt>
                <c:pt idx="1">
                  <c:v>48</c:v>
                </c:pt>
                <c:pt idx="2">
                  <c:v>46</c:v>
                </c:pt>
                <c:pt idx="3">
                  <c:v>44</c:v>
                </c:pt>
                <c:pt idx="4">
                  <c:v>42</c:v>
                </c:pt>
                <c:pt idx="5">
                  <c:v>40</c:v>
                </c:pt>
                <c:pt idx="6">
                  <c:v>38</c:v>
                </c:pt>
                <c:pt idx="7">
                  <c:v>36</c:v>
                </c:pt>
                <c:pt idx="8">
                  <c:v>34</c:v>
                </c:pt>
                <c:pt idx="9">
                  <c:v>32</c:v>
                </c:pt>
                <c:pt idx="10">
                  <c:v>30</c:v>
                </c:pt>
                <c:pt idx="11">
                  <c:v>28</c:v>
                </c:pt>
                <c:pt idx="12">
                  <c:v>26</c:v>
                </c:pt>
                <c:pt idx="13">
                  <c:v>24</c:v>
                </c:pt>
                <c:pt idx="14">
                  <c:v>22</c:v>
                </c:pt>
                <c:pt idx="15">
                  <c:v>20</c:v>
                </c:pt>
                <c:pt idx="16">
                  <c:v>18</c:v>
                </c:pt>
                <c:pt idx="17">
                  <c:v>16</c:v>
                </c:pt>
                <c:pt idx="18">
                  <c:v>14</c:v>
                </c:pt>
                <c:pt idx="19">
                  <c:v>12</c:v>
                </c:pt>
                <c:pt idx="20">
                  <c:v>10</c:v>
                </c:pt>
                <c:pt idx="21">
                  <c:v>8</c:v>
                </c:pt>
                <c:pt idx="22">
                  <c:v>6</c:v>
                </c:pt>
                <c:pt idx="23">
                  <c:v>4</c:v>
                </c:pt>
                <c:pt idx="24">
                  <c:v>2</c:v>
                </c:pt>
              </c:numCache>
            </c:numRef>
          </c:xVal>
          <c:yVal>
            <c:numRef>
              <c:f>TF!$B$2:$B$26</c:f>
              <c:numCache>
                <c:formatCode>General</c:formatCode>
                <c:ptCount val="2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2</c:v>
                </c:pt>
                <c:pt idx="8">
                  <c:v>2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3</c:v>
                </c:pt>
                <c:pt idx="13">
                  <c:v>3</c:v>
                </c:pt>
                <c:pt idx="14">
                  <c:v>4</c:v>
                </c:pt>
                <c:pt idx="15">
                  <c:v>5</c:v>
                </c:pt>
                <c:pt idx="16">
                  <c:v>5</c:v>
                </c:pt>
                <c:pt idx="17">
                  <c:v>6</c:v>
                </c:pt>
                <c:pt idx="18">
                  <c:v>8</c:v>
                </c:pt>
                <c:pt idx="19">
                  <c:v>9</c:v>
                </c:pt>
                <c:pt idx="20">
                  <c:v>10</c:v>
                </c:pt>
                <c:pt idx="21">
                  <c:v>13</c:v>
                </c:pt>
                <c:pt idx="22">
                  <c:v>16</c:v>
                </c:pt>
                <c:pt idx="23">
                  <c:v>18</c:v>
                </c:pt>
                <c:pt idx="24">
                  <c:v>18</c:v>
                </c:pt>
              </c:numCache>
            </c:numRef>
          </c:yVal>
        </c:ser>
        <c:ser>
          <c:idx val="1"/>
          <c:order val="1"/>
          <c:tx>
            <c:v>SAMBA</c:v>
          </c:tx>
          <c:marker>
            <c:symbol val="square"/>
            <c:size val="6"/>
          </c:marker>
          <c:xVal>
            <c:numRef>
              <c:f>TF!$E$2:$E$26</c:f>
              <c:numCache>
                <c:formatCode>General</c:formatCode>
                <c:ptCount val="25"/>
                <c:pt idx="0">
                  <c:v>50</c:v>
                </c:pt>
                <c:pt idx="1">
                  <c:v>48</c:v>
                </c:pt>
                <c:pt idx="2">
                  <c:v>46</c:v>
                </c:pt>
                <c:pt idx="3">
                  <c:v>44</c:v>
                </c:pt>
                <c:pt idx="4">
                  <c:v>42</c:v>
                </c:pt>
                <c:pt idx="5">
                  <c:v>40</c:v>
                </c:pt>
                <c:pt idx="6">
                  <c:v>38</c:v>
                </c:pt>
                <c:pt idx="7">
                  <c:v>36</c:v>
                </c:pt>
                <c:pt idx="8">
                  <c:v>34</c:v>
                </c:pt>
                <c:pt idx="9">
                  <c:v>32</c:v>
                </c:pt>
                <c:pt idx="10">
                  <c:v>30</c:v>
                </c:pt>
                <c:pt idx="11">
                  <c:v>28</c:v>
                </c:pt>
                <c:pt idx="12">
                  <c:v>26</c:v>
                </c:pt>
                <c:pt idx="13">
                  <c:v>24</c:v>
                </c:pt>
                <c:pt idx="14">
                  <c:v>22</c:v>
                </c:pt>
                <c:pt idx="15">
                  <c:v>20</c:v>
                </c:pt>
                <c:pt idx="16">
                  <c:v>18</c:v>
                </c:pt>
                <c:pt idx="17">
                  <c:v>16</c:v>
                </c:pt>
                <c:pt idx="18">
                  <c:v>14</c:v>
                </c:pt>
                <c:pt idx="19">
                  <c:v>12</c:v>
                </c:pt>
                <c:pt idx="20">
                  <c:v>10</c:v>
                </c:pt>
                <c:pt idx="21">
                  <c:v>8</c:v>
                </c:pt>
                <c:pt idx="22">
                  <c:v>6</c:v>
                </c:pt>
                <c:pt idx="23">
                  <c:v>4</c:v>
                </c:pt>
                <c:pt idx="24">
                  <c:v>2</c:v>
                </c:pt>
              </c:numCache>
            </c:numRef>
          </c:xVal>
          <c:yVal>
            <c:numRef>
              <c:f>TF!$F$2:$F$26</c:f>
              <c:numCache>
                <c:formatCode>General</c:formatCode>
                <c:ptCount val="2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3</c:v>
                </c:pt>
                <c:pt idx="13">
                  <c:v>4</c:v>
                </c:pt>
                <c:pt idx="14">
                  <c:v>4</c:v>
                </c:pt>
                <c:pt idx="15">
                  <c:v>5</c:v>
                </c:pt>
                <c:pt idx="16">
                  <c:v>6</c:v>
                </c:pt>
                <c:pt idx="17">
                  <c:v>7</c:v>
                </c:pt>
                <c:pt idx="18">
                  <c:v>7</c:v>
                </c:pt>
                <c:pt idx="19">
                  <c:v>8</c:v>
                </c:pt>
                <c:pt idx="20">
                  <c:v>9</c:v>
                </c:pt>
                <c:pt idx="21">
                  <c:v>13</c:v>
                </c:pt>
                <c:pt idx="22">
                  <c:v>16</c:v>
                </c:pt>
                <c:pt idx="23">
                  <c:v>18</c:v>
                </c:pt>
                <c:pt idx="24">
                  <c:v>18</c:v>
                </c:pt>
              </c:numCache>
            </c:numRef>
          </c:yVal>
        </c:ser>
        <c:ser>
          <c:idx val="2"/>
          <c:order val="2"/>
          <c:tx>
            <c:v>ISA</c:v>
          </c:tx>
          <c:xVal>
            <c:numRef>
              <c:f>TF!$I$2:$I$26</c:f>
              <c:numCache>
                <c:formatCode>General</c:formatCode>
                <c:ptCount val="25"/>
                <c:pt idx="0">
                  <c:v>50</c:v>
                </c:pt>
                <c:pt idx="1">
                  <c:v>48</c:v>
                </c:pt>
                <c:pt idx="2">
                  <c:v>46</c:v>
                </c:pt>
                <c:pt idx="3">
                  <c:v>44</c:v>
                </c:pt>
                <c:pt idx="4">
                  <c:v>42</c:v>
                </c:pt>
                <c:pt idx="5">
                  <c:v>40</c:v>
                </c:pt>
                <c:pt idx="6">
                  <c:v>38</c:v>
                </c:pt>
                <c:pt idx="7">
                  <c:v>36</c:v>
                </c:pt>
                <c:pt idx="8">
                  <c:v>34</c:v>
                </c:pt>
                <c:pt idx="9">
                  <c:v>32</c:v>
                </c:pt>
                <c:pt idx="10">
                  <c:v>30</c:v>
                </c:pt>
                <c:pt idx="11">
                  <c:v>28</c:v>
                </c:pt>
                <c:pt idx="12">
                  <c:v>26</c:v>
                </c:pt>
                <c:pt idx="13">
                  <c:v>24</c:v>
                </c:pt>
                <c:pt idx="14">
                  <c:v>22</c:v>
                </c:pt>
                <c:pt idx="15">
                  <c:v>20</c:v>
                </c:pt>
                <c:pt idx="16">
                  <c:v>18</c:v>
                </c:pt>
                <c:pt idx="17">
                  <c:v>16</c:v>
                </c:pt>
                <c:pt idx="18">
                  <c:v>14</c:v>
                </c:pt>
                <c:pt idx="19">
                  <c:v>12</c:v>
                </c:pt>
                <c:pt idx="20">
                  <c:v>10</c:v>
                </c:pt>
                <c:pt idx="21">
                  <c:v>8</c:v>
                </c:pt>
                <c:pt idx="22">
                  <c:v>6</c:v>
                </c:pt>
                <c:pt idx="23">
                  <c:v>4</c:v>
                </c:pt>
                <c:pt idx="24">
                  <c:v>2</c:v>
                </c:pt>
              </c:numCache>
            </c:numRef>
          </c:xVal>
          <c:yVal>
            <c:numRef>
              <c:f>TF!$J$2:$J$26</c:f>
              <c:numCache>
                <c:formatCode>General</c:formatCode>
                <c:ptCount val="2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2</c:v>
                </c:pt>
                <c:pt idx="15">
                  <c:v>2</c:v>
                </c:pt>
                <c:pt idx="16">
                  <c:v>3</c:v>
                </c:pt>
                <c:pt idx="17">
                  <c:v>4</c:v>
                </c:pt>
                <c:pt idx="18">
                  <c:v>4</c:v>
                </c:pt>
                <c:pt idx="19">
                  <c:v>6</c:v>
                </c:pt>
                <c:pt idx="20">
                  <c:v>6</c:v>
                </c:pt>
                <c:pt idx="21">
                  <c:v>6</c:v>
                </c:pt>
                <c:pt idx="22">
                  <c:v>6</c:v>
                </c:pt>
                <c:pt idx="23">
                  <c:v>6</c:v>
                </c:pt>
                <c:pt idx="24">
                  <c:v>6</c:v>
                </c:pt>
              </c:numCache>
            </c:numRef>
          </c:yVal>
        </c:ser>
        <c:ser>
          <c:idx val="3"/>
          <c:order val="3"/>
          <c:tx>
            <c:v>Bimax</c:v>
          </c:tx>
          <c:xVal>
            <c:numRef>
              <c:f>TF!$M$2:$M$26</c:f>
              <c:numCache>
                <c:formatCode>General</c:formatCode>
                <c:ptCount val="25"/>
                <c:pt idx="0">
                  <c:v>50</c:v>
                </c:pt>
                <c:pt idx="1">
                  <c:v>48</c:v>
                </c:pt>
                <c:pt idx="2">
                  <c:v>46</c:v>
                </c:pt>
                <c:pt idx="3">
                  <c:v>44</c:v>
                </c:pt>
                <c:pt idx="4">
                  <c:v>42</c:v>
                </c:pt>
                <c:pt idx="5">
                  <c:v>40</c:v>
                </c:pt>
                <c:pt idx="6">
                  <c:v>38</c:v>
                </c:pt>
                <c:pt idx="7">
                  <c:v>36</c:v>
                </c:pt>
                <c:pt idx="8">
                  <c:v>34</c:v>
                </c:pt>
                <c:pt idx="9">
                  <c:v>32</c:v>
                </c:pt>
                <c:pt idx="10">
                  <c:v>30</c:v>
                </c:pt>
                <c:pt idx="11">
                  <c:v>28</c:v>
                </c:pt>
                <c:pt idx="12">
                  <c:v>26</c:v>
                </c:pt>
                <c:pt idx="13">
                  <c:v>24</c:v>
                </c:pt>
                <c:pt idx="14">
                  <c:v>22</c:v>
                </c:pt>
                <c:pt idx="15">
                  <c:v>20</c:v>
                </c:pt>
                <c:pt idx="16">
                  <c:v>18</c:v>
                </c:pt>
                <c:pt idx="17">
                  <c:v>16</c:v>
                </c:pt>
                <c:pt idx="18">
                  <c:v>14</c:v>
                </c:pt>
                <c:pt idx="19">
                  <c:v>12</c:v>
                </c:pt>
                <c:pt idx="20">
                  <c:v>10</c:v>
                </c:pt>
                <c:pt idx="21">
                  <c:v>8</c:v>
                </c:pt>
                <c:pt idx="22">
                  <c:v>6</c:v>
                </c:pt>
                <c:pt idx="23">
                  <c:v>4</c:v>
                </c:pt>
                <c:pt idx="24">
                  <c:v>2</c:v>
                </c:pt>
              </c:numCache>
            </c:numRef>
          </c:xVal>
          <c:yVal>
            <c:numRef>
              <c:f>TF!$N$2:$N$26</c:f>
              <c:numCache>
                <c:formatCode>General</c:formatCode>
                <c:ptCount val="2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3</c:v>
                </c:pt>
                <c:pt idx="22">
                  <c:v>4</c:v>
                </c:pt>
                <c:pt idx="23">
                  <c:v>5</c:v>
                </c:pt>
                <c:pt idx="24">
                  <c:v>5</c:v>
                </c:pt>
              </c:numCache>
            </c:numRef>
          </c:yVal>
        </c:ser>
        <c:ser>
          <c:idx val="4"/>
          <c:order val="4"/>
          <c:tx>
            <c:v>ESA</c:v>
          </c:tx>
          <c:xVal>
            <c:numRef>
              <c:f>TF!$Q$2:$Q$26</c:f>
              <c:numCache>
                <c:formatCode>General</c:formatCode>
                <c:ptCount val="25"/>
                <c:pt idx="0">
                  <c:v>50</c:v>
                </c:pt>
                <c:pt idx="1">
                  <c:v>48</c:v>
                </c:pt>
                <c:pt idx="2">
                  <c:v>46</c:v>
                </c:pt>
                <c:pt idx="3">
                  <c:v>44</c:v>
                </c:pt>
                <c:pt idx="4">
                  <c:v>42</c:v>
                </c:pt>
                <c:pt idx="5">
                  <c:v>40</c:v>
                </c:pt>
                <c:pt idx="6">
                  <c:v>38</c:v>
                </c:pt>
                <c:pt idx="7">
                  <c:v>36</c:v>
                </c:pt>
                <c:pt idx="8">
                  <c:v>34</c:v>
                </c:pt>
                <c:pt idx="9">
                  <c:v>32</c:v>
                </c:pt>
                <c:pt idx="10">
                  <c:v>30</c:v>
                </c:pt>
                <c:pt idx="11">
                  <c:v>28</c:v>
                </c:pt>
                <c:pt idx="12">
                  <c:v>26</c:v>
                </c:pt>
                <c:pt idx="13">
                  <c:v>24</c:v>
                </c:pt>
                <c:pt idx="14">
                  <c:v>22</c:v>
                </c:pt>
                <c:pt idx="15">
                  <c:v>20</c:v>
                </c:pt>
                <c:pt idx="16">
                  <c:v>18</c:v>
                </c:pt>
                <c:pt idx="17">
                  <c:v>16</c:v>
                </c:pt>
                <c:pt idx="18">
                  <c:v>14</c:v>
                </c:pt>
                <c:pt idx="19">
                  <c:v>12</c:v>
                </c:pt>
                <c:pt idx="20">
                  <c:v>10</c:v>
                </c:pt>
                <c:pt idx="21">
                  <c:v>8</c:v>
                </c:pt>
                <c:pt idx="22">
                  <c:v>6</c:v>
                </c:pt>
                <c:pt idx="23">
                  <c:v>4</c:v>
                </c:pt>
                <c:pt idx="24">
                  <c:v>2</c:v>
                </c:pt>
              </c:numCache>
            </c:numRef>
          </c:xVal>
          <c:yVal>
            <c:numRef>
              <c:f>TF!$R$2:$R$26</c:f>
              <c:numCache>
                <c:formatCode>General</c:formatCode>
                <c:ptCount val="2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2</c:v>
                </c:pt>
                <c:pt idx="10">
                  <c:v>2</c:v>
                </c:pt>
                <c:pt idx="11">
                  <c:v>3</c:v>
                </c:pt>
                <c:pt idx="12">
                  <c:v>3</c:v>
                </c:pt>
                <c:pt idx="13">
                  <c:v>3</c:v>
                </c:pt>
                <c:pt idx="14">
                  <c:v>3</c:v>
                </c:pt>
                <c:pt idx="15">
                  <c:v>3</c:v>
                </c:pt>
                <c:pt idx="16">
                  <c:v>3</c:v>
                </c:pt>
                <c:pt idx="17">
                  <c:v>5</c:v>
                </c:pt>
                <c:pt idx="18">
                  <c:v>7</c:v>
                </c:pt>
                <c:pt idx="19">
                  <c:v>7</c:v>
                </c:pt>
                <c:pt idx="20">
                  <c:v>7</c:v>
                </c:pt>
                <c:pt idx="21">
                  <c:v>8</c:v>
                </c:pt>
                <c:pt idx="22">
                  <c:v>10</c:v>
                </c:pt>
                <c:pt idx="23">
                  <c:v>13</c:v>
                </c:pt>
                <c:pt idx="24">
                  <c:v>13</c:v>
                </c:pt>
              </c:numCache>
            </c:numRef>
          </c:yVal>
        </c:ser>
        <c:axId val="72877184"/>
        <c:axId val="72879104"/>
      </c:scatterChart>
      <c:valAx>
        <c:axId val="72877184"/>
        <c:scaling>
          <c:orientation val="minMax"/>
          <c:max val="50"/>
        </c:scaling>
        <c:axPos val="b"/>
        <c:title>
          <c:tx>
            <c:rich>
              <a:bodyPr/>
              <a:lstStyle/>
              <a:p>
                <a:pPr>
                  <a:defRPr lang="en-US" sz="2000"/>
                </a:pPr>
                <a:r>
                  <a:rPr lang="en-US" sz="2000"/>
                  <a:t>-log(pval)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he-IL"/>
          </a:p>
        </c:txPr>
        <c:crossAx val="72879104"/>
        <c:crosses val="autoZero"/>
        <c:crossBetween val="midCat"/>
      </c:valAx>
      <c:valAx>
        <c:axId val="72879104"/>
        <c:scaling>
          <c:orientation val="minMax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 lang="en-US" sz="2000"/>
                </a:pPr>
                <a:r>
                  <a:rPr lang="en-US" sz="2000"/>
                  <a:t>#TFs</a:t>
                </a:r>
              </a:p>
            </c:rich>
          </c:tx>
          <c:layout>
            <c:manualLayout>
              <c:xMode val="edge"/>
              <c:yMode val="edge"/>
              <c:x val="8.4952307559047133E-2"/>
              <c:y val="2.8059660037773583E-2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he-IL"/>
          </a:p>
        </c:txPr>
        <c:crossAx val="72877184"/>
        <c:crosses val="autoZero"/>
        <c:crossBetween val="midCat"/>
      </c:valAx>
    </c:plotArea>
    <c:legend>
      <c:legendPos val="l"/>
      <c:layout/>
      <c:txPr>
        <a:bodyPr/>
        <a:lstStyle/>
        <a:p>
          <a:pPr>
            <a:defRPr lang="en-US" sz="1600"/>
          </a:pPr>
          <a:endParaRPr lang="he-IL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e-IL"/>
  <c:chart>
    <c:plotArea>
      <c:layout>
        <c:manualLayout>
          <c:layoutTarget val="inner"/>
          <c:xMode val="edge"/>
          <c:yMode val="edge"/>
          <c:x val="0.20480893137169276"/>
          <c:y val="3.1429638174209143E-2"/>
          <c:w val="0.75588305027640212"/>
          <c:h val="0.86008156627954591"/>
        </c:manualLayout>
      </c:layout>
      <c:scatterChart>
        <c:scatterStyle val="lineMarker"/>
        <c:ser>
          <c:idx val="0"/>
          <c:order val="0"/>
          <c:tx>
            <c:v>ESANP</c:v>
          </c:tx>
          <c:xVal>
            <c:numRef>
              <c:f>KEGG!$A$2:$A$51</c:f>
              <c:numCache>
                <c:formatCode>General</c:formatCode>
                <c:ptCount val="50"/>
                <c:pt idx="0">
                  <c:v>100</c:v>
                </c:pt>
                <c:pt idx="1">
                  <c:v>98</c:v>
                </c:pt>
                <c:pt idx="2">
                  <c:v>96</c:v>
                </c:pt>
                <c:pt idx="3">
                  <c:v>94</c:v>
                </c:pt>
                <c:pt idx="4">
                  <c:v>92</c:v>
                </c:pt>
                <c:pt idx="5">
                  <c:v>90</c:v>
                </c:pt>
                <c:pt idx="6">
                  <c:v>88</c:v>
                </c:pt>
                <c:pt idx="7">
                  <c:v>86</c:v>
                </c:pt>
                <c:pt idx="8">
                  <c:v>84</c:v>
                </c:pt>
                <c:pt idx="9">
                  <c:v>82</c:v>
                </c:pt>
                <c:pt idx="10">
                  <c:v>80</c:v>
                </c:pt>
                <c:pt idx="11">
                  <c:v>78</c:v>
                </c:pt>
                <c:pt idx="12">
                  <c:v>76</c:v>
                </c:pt>
                <c:pt idx="13">
                  <c:v>74</c:v>
                </c:pt>
                <c:pt idx="14">
                  <c:v>72</c:v>
                </c:pt>
                <c:pt idx="15">
                  <c:v>70</c:v>
                </c:pt>
                <c:pt idx="16">
                  <c:v>68</c:v>
                </c:pt>
                <c:pt idx="17">
                  <c:v>66</c:v>
                </c:pt>
                <c:pt idx="18">
                  <c:v>64</c:v>
                </c:pt>
                <c:pt idx="19">
                  <c:v>62</c:v>
                </c:pt>
                <c:pt idx="20">
                  <c:v>60</c:v>
                </c:pt>
                <c:pt idx="21">
                  <c:v>58</c:v>
                </c:pt>
                <c:pt idx="22">
                  <c:v>56</c:v>
                </c:pt>
                <c:pt idx="23">
                  <c:v>54</c:v>
                </c:pt>
                <c:pt idx="24">
                  <c:v>52</c:v>
                </c:pt>
                <c:pt idx="25">
                  <c:v>50</c:v>
                </c:pt>
                <c:pt idx="26">
                  <c:v>48</c:v>
                </c:pt>
                <c:pt idx="27">
                  <c:v>46</c:v>
                </c:pt>
                <c:pt idx="28">
                  <c:v>44</c:v>
                </c:pt>
                <c:pt idx="29">
                  <c:v>42</c:v>
                </c:pt>
                <c:pt idx="30">
                  <c:v>40</c:v>
                </c:pt>
                <c:pt idx="31">
                  <c:v>38</c:v>
                </c:pt>
                <c:pt idx="32">
                  <c:v>36</c:v>
                </c:pt>
                <c:pt idx="33">
                  <c:v>34</c:v>
                </c:pt>
                <c:pt idx="34">
                  <c:v>32</c:v>
                </c:pt>
                <c:pt idx="35">
                  <c:v>30</c:v>
                </c:pt>
                <c:pt idx="36">
                  <c:v>28</c:v>
                </c:pt>
                <c:pt idx="37">
                  <c:v>26</c:v>
                </c:pt>
                <c:pt idx="38">
                  <c:v>24</c:v>
                </c:pt>
                <c:pt idx="39">
                  <c:v>22</c:v>
                </c:pt>
                <c:pt idx="40">
                  <c:v>20</c:v>
                </c:pt>
                <c:pt idx="41">
                  <c:v>18</c:v>
                </c:pt>
                <c:pt idx="42">
                  <c:v>16</c:v>
                </c:pt>
                <c:pt idx="43">
                  <c:v>14</c:v>
                </c:pt>
                <c:pt idx="44">
                  <c:v>12</c:v>
                </c:pt>
                <c:pt idx="45">
                  <c:v>10</c:v>
                </c:pt>
                <c:pt idx="46">
                  <c:v>8</c:v>
                </c:pt>
                <c:pt idx="47">
                  <c:v>6</c:v>
                </c:pt>
                <c:pt idx="48">
                  <c:v>4</c:v>
                </c:pt>
                <c:pt idx="49">
                  <c:v>2</c:v>
                </c:pt>
              </c:numCache>
            </c:numRef>
          </c:xVal>
          <c:yVal>
            <c:numRef>
              <c:f>KEGG!$B$2:$B$51</c:f>
              <c:numCache>
                <c:formatCode>General</c:formatCode>
                <c:ptCount val="5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  <c:pt idx="37">
                  <c:v>1</c:v>
                </c:pt>
                <c:pt idx="38">
                  <c:v>1</c:v>
                </c:pt>
                <c:pt idx="39">
                  <c:v>2</c:v>
                </c:pt>
                <c:pt idx="40">
                  <c:v>2</c:v>
                </c:pt>
                <c:pt idx="41">
                  <c:v>2</c:v>
                </c:pt>
                <c:pt idx="42">
                  <c:v>2</c:v>
                </c:pt>
                <c:pt idx="43">
                  <c:v>3</c:v>
                </c:pt>
                <c:pt idx="44">
                  <c:v>5</c:v>
                </c:pt>
                <c:pt idx="45">
                  <c:v>7</c:v>
                </c:pt>
                <c:pt idx="46">
                  <c:v>13</c:v>
                </c:pt>
                <c:pt idx="47">
                  <c:v>17</c:v>
                </c:pt>
                <c:pt idx="48">
                  <c:v>20</c:v>
                </c:pt>
                <c:pt idx="49">
                  <c:v>20</c:v>
                </c:pt>
              </c:numCache>
            </c:numRef>
          </c:yVal>
        </c:ser>
        <c:ser>
          <c:idx val="1"/>
          <c:order val="1"/>
          <c:tx>
            <c:v>SAMBA</c:v>
          </c:tx>
          <c:marker>
            <c:symbol val="square"/>
            <c:size val="6"/>
          </c:marker>
          <c:xVal>
            <c:numRef>
              <c:f>KEGG!$E$2:$E$51</c:f>
              <c:numCache>
                <c:formatCode>General</c:formatCode>
                <c:ptCount val="50"/>
                <c:pt idx="0">
                  <c:v>100</c:v>
                </c:pt>
                <c:pt idx="1">
                  <c:v>98</c:v>
                </c:pt>
                <c:pt idx="2">
                  <c:v>96</c:v>
                </c:pt>
                <c:pt idx="3">
                  <c:v>94</c:v>
                </c:pt>
                <c:pt idx="4">
                  <c:v>92</c:v>
                </c:pt>
                <c:pt idx="5">
                  <c:v>90</c:v>
                </c:pt>
                <c:pt idx="6">
                  <c:v>88</c:v>
                </c:pt>
                <c:pt idx="7">
                  <c:v>86</c:v>
                </c:pt>
                <c:pt idx="8">
                  <c:v>84</c:v>
                </c:pt>
                <c:pt idx="9">
                  <c:v>82</c:v>
                </c:pt>
                <c:pt idx="10">
                  <c:v>80</c:v>
                </c:pt>
                <c:pt idx="11">
                  <c:v>78</c:v>
                </c:pt>
                <c:pt idx="12">
                  <c:v>76</c:v>
                </c:pt>
                <c:pt idx="13">
                  <c:v>74</c:v>
                </c:pt>
                <c:pt idx="14">
                  <c:v>72</c:v>
                </c:pt>
                <c:pt idx="15">
                  <c:v>70</c:v>
                </c:pt>
                <c:pt idx="16">
                  <c:v>68</c:v>
                </c:pt>
                <c:pt idx="17">
                  <c:v>66</c:v>
                </c:pt>
                <c:pt idx="18">
                  <c:v>64</c:v>
                </c:pt>
                <c:pt idx="19">
                  <c:v>62</c:v>
                </c:pt>
                <c:pt idx="20">
                  <c:v>60</c:v>
                </c:pt>
                <c:pt idx="21">
                  <c:v>58</c:v>
                </c:pt>
                <c:pt idx="22">
                  <c:v>56</c:v>
                </c:pt>
                <c:pt idx="23">
                  <c:v>54</c:v>
                </c:pt>
                <c:pt idx="24">
                  <c:v>52</c:v>
                </c:pt>
                <c:pt idx="25">
                  <c:v>50</c:v>
                </c:pt>
                <c:pt idx="26">
                  <c:v>48</c:v>
                </c:pt>
                <c:pt idx="27">
                  <c:v>46</c:v>
                </c:pt>
                <c:pt idx="28">
                  <c:v>44</c:v>
                </c:pt>
                <c:pt idx="29">
                  <c:v>42</c:v>
                </c:pt>
                <c:pt idx="30">
                  <c:v>40</c:v>
                </c:pt>
                <c:pt idx="31">
                  <c:v>38</c:v>
                </c:pt>
                <c:pt idx="32">
                  <c:v>36</c:v>
                </c:pt>
                <c:pt idx="33">
                  <c:v>34</c:v>
                </c:pt>
                <c:pt idx="34">
                  <c:v>32</c:v>
                </c:pt>
                <c:pt idx="35">
                  <c:v>30</c:v>
                </c:pt>
                <c:pt idx="36">
                  <c:v>28</c:v>
                </c:pt>
                <c:pt idx="37">
                  <c:v>26</c:v>
                </c:pt>
                <c:pt idx="38">
                  <c:v>24</c:v>
                </c:pt>
                <c:pt idx="39">
                  <c:v>22</c:v>
                </c:pt>
                <c:pt idx="40">
                  <c:v>20</c:v>
                </c:pt>
                <c:pt idx="41">
                  <c:v>18</c:v>
                </c:pt>
                <c:pt idx="42">
                  <c:v>16</c:v>
                </c:pt>
                <c:pt idx="43">
                  <c:v>14</c:v>
                </c:pt>
                <c:pt idx="44">
                  <c:v>12</c:v>
                </c:pt>
                <c:pt idx="45">
                  <c:v>10</c:v>
                </c:pt>
                <c:pt idx="46">
                  <c:v>8</c:v>
                </c:pt>
                <c:pt idx="47">
                  <c:v>6</c:v>
                </c:pt>
                <c:pt idx="48">
                  <c:v>4</c:v>
                </c:pt>
                <c:pt idx="49">
                  <c:v>2</c:v>
                </c:pt>
              </c:numCache>
            </c:numRef>
          </c:xVal>
          <c:yVal>
            <c:numRef>
              <c:f>KEGG!$F$2:$F$51</c:f>
              <c:numCache>
                <c:formatCode>General</c:formatCode>
                <c:ptCount val="5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  <c:pt idx="37">
                  <c:v>1</c:v>
                </c:pt>
                <c:pt idx="38">
                  <c:v>1</c:v>
                </c:pt>
                <c:pt idx="39">
                  <c:v>1</c:v>
                </c:pt>
                <c:pt idx="40">
                  <c:v>2</c:v>
                </c:pt>
                <c:pt idx="41">
                  <c:v>3</c:v>
                </c:pt>
                <c:pt idx="42">
                  <c:v>3</c:v>
                </c:pt>
                <c:pt idx="43">
                  <c:v>3</c:v>
                </c:pt>
                <c:pt idx="44">
                  <c:v>3</c:v>
                </c:pt>
                <c:pt idx="45">
                  <c:v>6</c:v>
                </c:pt>
                <c:pt idx="46">
                  <c:v>7</c:v>
                </c:pt>
                <c:pt idx="47">
                  <c:v>10</c:v>
                </c:pt>
                <c:pt idx="48">
                  <c:v>16</c:v>
                </c:pt>
                <c:pt idx="49">
                  <c:v>16</c:v>
                </c:pt>
              </c:numCache>
            </c:numRef>
          </c:yVal>
        </c:ser>
        <c:ser>
          <c:idx val="2"/>
          <c:order val="2"/>
          <c:tx>
            <c:v>ISA</c:v>
          </c:tx>
          <c:xVal>
            <c:numRef>
              <c:f>KEGG!$I$2:$I$51</c:f>
              <c:numCache>
                <c:formatCode>General</c:formatCode>
                <c:ptCount val="50"/>
                <c:pt idx="0">
                  <c:v>100</c:v>
                </c:pt>
                <c:pt idx="1">
                  <c:v>98</c:v>
                </c:pt>
                <c:pt idx="2">
                  <c:v>96</c:v>
                </c:pt>
                <c:pt idx="3">
                  <c:v>94</c:v>
                </c:pt>
                <c:pt idx="4">
                  <c:v>92</c:v>
                </c:pt>
                <c:pt idx="5">
                  <c:v>90</c:v>
                </c:pt>
                <c:pt idx="6">
                  <c:v>88</c:v>
                </c:pt>
                <c:pt idx="7">
                  <c:v>86</c:v>
                </c:pt>
                <c:pt idx="8">
                  <c:v>84</c:v>
                </c:pt>
                <c:pt idx="9">
                  <c:v>82</c:v>
                </c:pt>
                <c:pt idx="10">
                  <c:v>80</c:v>
                </c:pt>
                <c:pt idx="11">
                  <c:v>78</c:v>
                </c:pt>
                <c:pt idx="12">
                  <c:v>76</c:v>
                </c:pt>
                <c:pt idx="13">
                  <c:v>74</c:v>
                </c:pt>
                <c:pt idx="14">
                  <c:v>72</c:v>
                </c:pt>
                <c:pt idx="15">
                  <c:v>70</c:v>
                </c:pt>
                <c:pt idx="16">
                  <c:v>68</c:v>
                </c:pt>
                <c:pt idx="17">
                  <c:v>66</c:v>
                </c:pt>
                <c:pt idx="18">
                  <c:v>64</c:v>
                </c:pt>
                <c:pt idx="19">
                  <c:v>62</c:v>
                </c:pt>
                <c:pt idx="20">
                  <c:v>60</c:v>
                </c:pt>
                <c:pt idx="21">
                  <c:v>58</c:v>
                </c:pt>
                <c:pt idx="22">
                  <c:v>56</c:v>
                </c:pt>
                <c:pt idx="23">
                  <c:v>54</c:v>
                </c:pt>
                <c:pt idx="24">
                  <c:v>52</c:v>
                </c:pt>
                <c:pt idx="25">
                  <c:v>50</c:v>
                </c:pt>
                <c:pt idx="26">
                  <c:v>48</c:v>
                </c:pt>
                <c:pt idx="27">
                  <c:v>46</c:v>
                </c:pt>
                <c:pt idx="28">
                  <c:v>44</c:v>
                </c:pt>
                <c:pt idx="29">
                  <c:v>42</c:v>
                </c:pt>
                <c:pt idx="30">
                  <c:v>40</c:v>
                </c:pt>
                <c:pt idx="31">
                  <c:v>38</c:v>
                </c:pt>
                <c:pt idx="32">
                  <c:v>36</c:v>
                </c:pt>
                <c:pt idx="33">
                  <c:v>34</c:v>
                </c:pt>
                <c:pt idx="34">
                  <c:v>32</c:v>
                </c:pt>
                <c:pt idx="35">
                  <c:v>30</c:v>
                </c:pt>
                <c:pt idx="36">
                  <c:v>28</c:v>
                </c:pt>
                <c:pt idx="37">
                  <c:v>26</c:v>
                </c:pt>
                <c:pt idx="38">
                  <c:v>24</c:v>
                </c:pt>
                <c:pt idx="39">
                  <c:v>22</c:v>
                </c:pt>
                <c:pt idx="40">
                  <c:v>20</c:v>
                </c:pt>
                <c:pt idx="41">
                  <c:v>18</c:v>
                </c:pt>
                <c:pt idx="42">
                  <c:v>16</c:v>
                </c:pt>
                <c:pt idx="43">
                  <c:v>14</c:v>
                </c:pt>
                <c:pt idx="44">
                  <c:v>12</c:v>
                </c:pt>
                <c:pt idx="45">
                  <c:v>10</c:v>
                </c:pt>
                <c:pt idx="46">
                  <c:v>8</c:v>
                </c:pt>
                <c:pt idx="47">
                  <c:v>6</c:v>
                </c:pt>
                <c:pt idx="48">
                  <c:v>4</c:v>
                </c:pt>
                <c:pt idx="49">
                  <c:v>2</c:v>
                </c:pt>
              </c:numCache>
            </c:numRef>
          </c:xVal>
          <c:yVal>
            <c:numRef>
              <c:f>KEGG!$J$2:$J$51</c:f>
              <c:numCache>
                <c:formatCode>General</c:formatCode>
                <c:ptCount val="50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  <c:pt idx="37">
                  <c:v>1</c:v>
                </c:pt>
                <c:pt idx="38">
                  <c:v>1</c:v>
                </c:pt>
                <c:pt idx="39">
                  <c:v>1</c:v>
                </c:pt>
                <c:pt idx="40">
                  <c:v>1</c:v>
                </c:pt>
                <c:pt idx="41">
                  <c:v>1</c:v>
                </c:pt>
                <c:pt idx="42">
                  <c:v>1</c:v>
                </c:pt>
                <c:pt idx="43">
                  <c:v>1</c:v>
                </c:pt>
                <c:pt idx="44">
                  <c:v>1</c:v>
                </c:pt>
                <c:pt idx="45">
                  <c:v>2</c:v>
                </c:pt>
                <c:pt idx="46">
                  <c:v>3</c:v>
                </c:pt>
                <c:pt idx="47">
                  <c:v>7</c:v>
                </c:pt>
                <c:pt idx="48">
                  <c:v>8</c:v>
                </c:pt>
                <c:pt idx="49">
                  <c:v>8</c:v>
                </c:pt>
              </c:numCache>
            </c:numRef>
          </c:yVal>
        </c:ser>
        <c:ser>
          <c:idx val="3"/>
          <c:order val="3"/>
          <c:tx>
            <c:v>Bimax</c:v>
          </c:tx>
          <c:xVal>
            <c:numRef>
              <c:f>KEGG!$M$2:$M$51</c:f>
              <c:numCache>
                <c:formatCode>General</c:formatCode>
                <c:ptCount val="50"/>
                <c:pt idx="0">
                  <c:v>100</c:v>
                </c:pt>
                <c:pt idx="1">
                  <c:v>98</c:v>
                </c:pt>
                <c:pt idx="2">
                  <c:v>96</c:v>
                </c:pt>
                <c:pt idx="3">
                  <c:v>94</c:v>
                </c:pt>
                <c:pt idx="4">
                  <c:v>92</c:v>
                </c:pt>
                <c:pt idx="5">
                  <c:v>90</c:v>
                </c:pt>
                <c:pt idx="6">
                  <c:v>88</c:v>
                </c:pt>
                <c:pt idx="7">
                  <c:v>86</c:v>
                </c:pt>
                <c:pt idx="8">
                  <c:v>84</c:v>
                </c:pt>
                <c:pt idx="9">
                  <c:v>82</c:v>
                </c:pt>
                <c:pt idx="10">
                  <c:v>80</c:v>
                </c:pt>
                <c:pt idx="11">
                  <c:v>78</c:v>
                </c:pt>
                <c:pt idx="12">
                  <c:v>76</c:v>
                </c:pt>
                <c:pt idx="13">
                  <c:v>74</c:v>
                </c:pt>
                <c:pt idx="14">
                  <c:v>72</c:v>
                </c:pt>
                <c:pt idx="15">
                  <c:v>70</c:v>
                </c:pt>
                <c:pt idx="16">
                  <c:v>68</c:v>
                </c:pt>
                <c:pt idx="17">
                  <c:v>66</c:v>
                </c:pt>
                <c:pt idx="18">
                  <c:v>64</c:v>
                </c:pt>
                <c:pt idx="19">
                  <c:v>62</c:v>
                </c:pt>
                <c:pt idx="20">
                  <c:v>60</c:v>
                </c:pt>
                <c:pt idx="21">
                  <c:v>58</c:v>
                </c:pt>
                <c:pt idx="22">
                  <c:v>56</c:v>
                </c:pt>
                <c:pt idx="23">
                  <c:v>54</c:v>
                </c:pt>
                <c:pt idx="24">
                  <c:v>52</c:v>
                </c:pt>
                <c:pt idx="25">
                  <c:v>50</c:v>
                </c:pt>
                <c:pt idx="26">
                  <c:v>48</c:v>
                </c:pt>
                <c:pt idx="27">
                  <c:v>46</c:v>
                </c:pt>
                <c:pt idx="28">
                  <c:v>44</c:v>
                </c:pt>
                <c:pt idx="29">
                  <c:v>42</c:v>
                </c:pt>
                <c:pt idx="30">
                  <c:v>40</c:v>
                </c:pt>
                <c:pt idx="31">
                  <c:v>38</c:v>
                </c:pt>
                <c:pt idx="32">
                  <c:v>36</c:v>
                </c:pt>
                <c:pt idx="33">
                  <c:v>34</c:v>
                </c:pt>
                <c:pt idx="34">
                  <c:v>32</c:v>
                </c:pt>
                <c:pt idx="35">
                  <c:v>30</c:v>
                </c:pt>
                <c:pt idx="36">
                  <c:v>28</c:v>
                </c:pt>
                <c:pt idx="37">
                  <c:v>26</c:v>
                </c:pt>
                <c:pt idx="38">
                  <c:v>24</c:v>
                </c:pt>
                <c:pt idx="39">
                  <c:v>22</c:v>
                </c:pt>
                <c:pt idx="40">
                  <c:v>20</c:v>
                </c:pt>
                <c:pt idx="41">
                  <c:v>18</c:v>
                </c:pt>
                <c:pt idx="42">
                  <c:v>16</c:v>
                </c:pt>
                <c:pt idx="43">
                  <c:v>14</c:v>
                </c:pt>
                <c:pt idx="44">
                  <c:v>12</c:v>
                </c:pt>
                <c:pt idx="45">
                  <c:v>10</c:v>
                </c:pt>
                <c:pt idx="46">
                  <c:v>8</c:v>
                </c:pt>
                <c:pt idx="47">
                  <c:v>6</c:v>
                </c:pt>
                <c:pt idx="48">
                  <c:v>4</c:v>
                </c:pt>
                <c:pt idx="49">
                  <c:v>2</c:v>
                </c:pt>
              </c:numCache>
            </c:numRef>
          </c:xVal>
          <c:yVal>
            <c:numRef>
              <c:f>KEGG!$N$2:$N$51</c:f>
              <c:numCache>
                <c:formatCode>General</c:formatCode>
                <c:ptCount val="5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  <c:pt idx="37">
                  <c:v>1</c:v>
                </c:pt>
                <c:pt idx="38">
                  <c:v>1</c:v>
                </c:pt>
                <c:pt idx="39">
                  <c:v>1</c:v>
                </c:pt>
                <c:pt idx="40">
                  <c:v>1</c:v>
                </c:pt>
                <c:pt idx="41">
                  <c:v>1</c:v>
                </c:pt>
                <c:pt idx="42">
                  <c:v>1</c:v>
                </c:pt>
                <c:pt idx="43">
                  <c:v>1</c:v>
                </c:pt>
                <c:pt idx="44">
                  <c:v>1</c:v>
                </c:pt>
                <c:pt idx="45">
                  <c:v>1</c:v>
                </c:pt>
                <c:pt idx="46">
                  <c:v>1</c:v>
                </c:pt>
                <c:pt idx="47">
                  <c:v>2</c:v>
                </c:pt>
                <c:pt idx="48">
                  <c:v>5</c:v>
                </c:pt>
                <c:pt idx="49">
                  <c:v>5</c:v>
                </c:pt>
              </c:numCache>
            </c:numRef>
          </c:yVal>
        </c:ser>
        <c:ser>
          <c:idx val="4"/>
          <c:order val="4"/>
          <c:tx>
            <c:v>ESA</c:v>
          </c:tx>
          <c:xVal>
            <c:numRef>
              <c:f>KEGG!$Q$2:$Q$51</c:f>
              <c:numCache>
                <c:formatCode>General</c:formatCode>
                <c:ptCount val="50"/>
                <c:pt idx="0">
                  <c:v>100</c:v>
                </c:pt>
                <c:pt idx="1">
                  <c:v>98</c:v>
                </c:pt>
                <c:pt idx="2">
                  <c:v>96</c:v>
                </c:pt>
                <c:pt idx="3">
                  <c:v>94</c:v>
                </c:pt>
                <c:pt idx="4">
                  <c:v>92</c:v>
                </c:pt>
                <c:pt idx="5">
                  <c:v>90</c:v>
                </c:pt>
                <c:pt idx="6">
                  <c:v>88</c:v>
                </c:pt>
                <c:pt idx="7">
                  <c:v>86</c:v>
                </c:pt>
                <c:pt idx="8">
                  <c:v>84</c:v>
                </c:pt>
                <c:pt idx="9">
                  <c:v>82</c:v>
                </c:pt>
                <c:pt idx="10">
                  <c:v>80</c:v>
                </c:pt>
                <c:pt idx="11">
                  <c:v>78</c:v>
                </c:pt>
                <c:pt idx="12">
                  <c:v>76</c:v>
                </c:pt>
                <c:pt idx="13">
                  <c:v>74</c:v>
                </c:pt>
                <c:pt idx="14">
                  <c:v>72</c:v>
                </c:pt>
                <c:pt idx="15">
                  <c:v>70</c:v>
                </c:pt>
                <c:pt idx="16">
                  <c:v>68</c:v>
                </c:pt>
                <c:pt idx="17">
                  <c:v>66</c:v>
                </c:pt>
                <c:pt idx="18">
                  <c:v>64</c:v>
                </c:pt>
                <c:pt idx="19">
                  <c:v>62</c:v>
                </c:pt>
                <c:pt idx="20">
                  <c:v>60</c:v>
                </c:pt>
                <c:pt idx="21">
                  <c:v>58</c:v>
                </c:pt>
                <c:pt idx="22">
                  <c:v>56</c:v>
                </c:pt>
                <c:pt idx="23">
                  <c:v>54</c:v>
                </c:pt>
                <c:pt idx="24">
                  <c:v>52</c:v>
                </c:pt>
                <c:pt idx="25">
                  <c:v>50</c:v>
                </c:pt>
                <c:pt idx="26">
                  <c:v>48</c:v>
                </c:pt>
                <c:pt idx="27">
                  <c:v>46</c:v>
                </c:pt>
                <c:pt idx="28">
                  <c:v>44</c:v>
                </c:pt>
                <c:pt idx="29">
                  <c:v>42</c:v>
                </c:pt>
                <c:pt idx="30">
                  <c:v>40</c:v>
                </c:pt>
                <c:pt idx="31">
                  <c:v>38</c:v>
                </c:pt>
                <c:pt idx="32">
                  <c:v>36</c:v>
                </c:pt>
                <c:pt idx="33">
                  <c:v>34</c:v>
                </c:pt>
                <c:pt idx="34">
                  <c:v>32</c:v>
                </c:pt>
                <c:pt idx="35">
                  <c:v>30</c:v>
                </c:pt>
                <c:pt idx="36">
                  <c:v>28</c:v>
                </c:pt>
                <c:pt idx="37">
                  <c:v>26</c:v>
                </c:pt>
                <c:pt idx="38">
                  <c:v>24</c:v>
                </c:pt>
                <c:pt idx="39">
                  <c:v>22</c:v>
                </c:pt>
                <c:pt idx="40">
                  <c:v>20</c:v>
                </c:pt>
                <c:pt idx="41">
                  <c:v>18</c:v>
                </c:pt>
                <c:pt idx="42">
                  <c:v>16</c:v>
                </c:pt>
                <c:pt idx="43">
                  <c:v>14</c:v>
                </c:pt>
                <c:pt idx="44">
                  <c:v>12</c:v>
                </c:pt>
                <c:pt idx="45">
                  <c:v>10</c:v>
                </c:pt>
                <c:pt idx="46">
                  <c:v>8</c:v>
                </c:pt>
                <c:pt idx="47">
                  <c:v>6</c:v>
                </c:pt>
                <c:pt idx="48">
                  <c:v>4</c:v>
                </c:pt>
                <c:pt idx="49">
                  <c:v>2</c:v>
                </c:pt>
              </c:numCache>
            </c:numRef>
          </c:xVal>
          <c:yVal>
            <c:numRef>
              <c:f>KEGG!$R$2:$R$51</c:f>
              <c:numCache>
                <c:formatCode>General</c:formatCode>
                <c:ptCount val="5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  <c:pt idx="37">
                  <c:v>1</c:v>
                </c:pt>
                <c:pt idx="38">
                  <c:v>1</c:v>
                </c:pt>
                <c:pt idx="39">
                  <c:v>1</c:v>
                </c:pt>
                <c:pt idx="40">
                  <c:v>1</c:v>
                </c:pt>
                <c:pt idx="41">
                  <c:v>1</c:v>
                </c:pt>
                <c:pt idx="42">
                  <c:v>1</c:v>
                </c:pt>
                <c:pt idx="43">
                  <c:v>1</c:v>
                </c:pt>
                <c:pt idx="44">
                  <c:v>2</c:v>
                </c:pt>
                <c:pt idx="45">
                  <c:v>3</c:v>
                </c:pt>
                <c:pt idx="46">
                  <c:v>6</c:v>
                </c:pt>
                <c:pt idx="47">
                  <c:v>10</c:v>
                </c:pt>
                <c:pt idx="48">
                  <c:v>14</c:v>
                </c:pt>
                <c:pt idx="49">
                  <c:v>14</c:v>
                </c:pt>
              </c:numCache>
            </c:numRef>
          </c:yVal>
        </c:ser>
        <c:axId val="72915200"/>
        <c:axId val="72921472"/>
      </c:scatterChart>
      <c:valAx>
        <c:axId val="72915200"/>
        <c:scaling>
          <c:orientation val="minMax"/>
          <c:max val="40"/>
        </c:scaling>
        <c:axPos val="b"/>
        <c:title>
          <c:tx>
            <c:rich>
              <a:bodyPr/>
              <a:lstStyle/>
              <a:p>
                <a:pPr>
                  <a:defRPr lang="en-US" sz="2000"/>
                </a:pPr>
                <a:r>
                  <a:rPr lang="en-US" sz="2000"/>
                  <a:t>-log(pval)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he-IL"/>
          </a:p>
        </c:txPr>
        <c:crossAx val="72921472"/>
        <c:crosses val="autoZero"/>
        <c:crossBetween val="midCat"/>
      </c:valAx>
      <c:valAx>
        <c:axId val="72921472"/>
        <c:scaling>
          <c:orientation val="minMax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 lang="en-US" sz="2000"/>
                </a:pPr>
                <a:r>
                  <a:rPr lang="en-US" sz="2000"/>
                  <a:t>#PWs</a:t>
                </a:r>
              </a:p>
            </c:rich>
          </c:tx>
          <c:layout>
            <c:manualLayout>
              <c:xMode val="edge"/>
              <c:yMode val="edge"/>
              <c:x val="8.6996855421861363E-2"/>
              <c:y val="5.5098330018125856E-2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he-IL"/>
          </a:p>
        </c:txPr>
        <c:crossAx val="72915200"/>
        <c:crosses val="autoZero"/>
        <c:crossBetween val="midCat"/>
      </c:valAx>
    </c:plotArea>
    <c:legend>
      <c:legendPos val="l"/>
      <c:layout/>
      <c:txPr>
        <a:bodyPr/>
        <a:lstStyle/>
        <a:p>
          <a:pPr>
            <a:defRPr lang="en-US" sz="1600"/>
          </a:pPr>
          <a:endParaRPr lang="he-IL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e-IL"/>
  <c:chart>
    <c:plotArea>
      <c:layout>
        <c:manualLayout>
          <c:layoutTarget val="inner"/>
          <c:xMode val="edge"/>
          <c:yMode val="edge"/>
          <c:x val="0.19625382605362957"/>
          <c:y val="2.8250686221474232E-2"/>
          <c:w val="0.77369943255473694"/>
          <c:h val="0.83514395624211124"/>
        </c:manualLayout>
      </c:layout>
      <c:scatterChart>
        <c:scatterStyle val="lineMarker"/>
        <c:ser>
          <c:idx val="0"/>
          <c:order val="0"/>
          <c:tx>
            <c:v>ESANP</c:v>
          </c:tx>
          <c:xVal>
            <c:numRef>
              <c:f>'Whitfield - GO'!$A$2:$A$16</c:f>
              <c:numCache>
                <c:formatCode>General</c:formatCode>
                <c:ptCount val="15"/>
                <c:pt idx="0">
                  <c:v>30</c:v>
                </c:pt>
                <c:pt idx="1">
                  <c:v>28</c:v>
                </c:pt>
                <c:pt idx="2">
                  <c:v>26</c:v>
                </c:pt>
                <c:pt idx="3">
                  <c:v>24</c:v>
                </c:pt>
                <c:pt idx="4">
                  <c:v>22</c:v>
                </c:pt>
                <c:pt idx="5">
                  <c:v>20</c:v>
                </c:pt>
                <c:pt idx="6">
                  <c:v>18</c:v>
                </c:pt>
                <c:pt idx="7">
                  <c:v>16</c:v>
                </c:pt>
                <c:pt idx="8">
                  <c:v>14</c:v>
                </c:pt>
                <c:pt idx="9">
                  <c:v>12</c:v>
                </c:pt>
                <c:pt idx="10">
                  <c:v>10</c:v>
                </c:pt>
                <c:pt idx="11">
                  <c:v>8</c:v>
                </c:pt>
                <c:pt idx="12">
                  <c:v>6</c:v>
                </c:pt>
                <c:pt idx="13">
                  <c:v>4</c:v>
                </c:pt>
                <c:pt idx="14">
                  <c:v>2</c:v>
                </c:pt>
              </c:numCache>
            </c:numRef>
          </c:xVal>
          <c:yVal>
            <c:numRef>
              <c:f>'Whitfield - GO'!$B$2:$B$16</c:f>
              <c:numCache>
                <c:formatCode>General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2</c:v>
                </c:pt>
                <c:pt idx="9">
                  <c:v>5</c:v>
                </c:pt>
                <c:pt idx="10">
                  <c:v>8</c:v>
                </c:pt>
                <c:pt idx="11">
                  <c:v>22</c:v>
                </c:pt>
                <c:pt idx="12">
                  <c:v>42</c:v>
                </c:pt>
                <c:pt idx="13">
                  <c:v>47</c:v>
                </c:pt>
                <c:pt idx="14">
                  <c:v>47</c:v>
                </c:pt>
              </c:numCache>
            </c:numRef>
          </c:yVal>
        </c:ser>
        <c:ser>
          <c:idx val="1"/>
          <c:order val="1"/>
          <c:tx>
            <c:v>SAMBA</c:v>
          </c:tx>
          <c:xVal>
            <c:numRef>
              <c:f>'Whitfield - GO'!$D$2:$D$16</c:f>
              <c:numCache>
                <c:formatCode>General</c:formatCode>
                <c:ptCount val="15"/>
                <c:pt idx="0">
                  <c:v>30</c:v>
                </c:pt>
                <c:pt idx="1">
                  <c:v>28</c:v>
                </c:pt>
                <c:pt idx="2">
                  <c:v>26</c:v>
                </c:pt>
                <c:pt idx="3">
                  <c:v>24</c:v>
                </c:pt>
                <c:pt idx="4">
                  <c:v>22</c:v>
                </c:pt>
                <c:pt idx="5">
                  <c:v>20</c:v>
                </c:pt>
                <c:pt idx="6">
                  <c:v>18</c:v>
                </c:pt>
                <c:pt idx="7">
                  <c:v>16</c:v>
                </c:pt>
                <c:pt idx="8">
                  <c:v>14</c:v>
                </c:pt>
                <c:pt idx="9">
                  <c:v>12</c:v>
                </c:pt>
                <c:pt idx="10">
                  <c:v>10</c:v>
                </c:pt>
                <c:pt idx="11">
                  <c:v>8</c:v>
                </c:pt>
                <c:pt idx="12">
                  <c:v>6</c:v>
                </c:pt>
                <c:pt idx="13">
                  <c:v>4</c:v>
                </c:pt>
                <c:pt idx="14">
                  <c:v>2</c:v>
                </c:pt>
              </c:numCache>
            </c:numRef>
          </c:xVal>
          <c:yVal>
            <c:numRef>
              <c:f>'Whitfield - GO'!$E$2:$E$16</c:f>
              <c:numCache>
                <c:formatCode>General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2</c:v>
                </c:pt>
                <c:pt idx="7">
                  <c:v>2</c:v>
                </c:pt>
                <c:pt idx="8">
                  <c:v>3</c:v>
                </c:pt>
                <c:pt idx="9">
                  <c:v>3</c:v>
                </c:pt>
                <c:pt idx="10">
                  <c:v>4</c:v>
                </c:pt>
                <c:pt idx="11">
                  <c:v>8</c:v>
                </c:pt>
                <c:pt idx="12">
                  <c:v>17</c:v>
                </c:pt>
                <c:pt idx="13">
                  <c:v>19</c:v>
                </c:pt>
                <c:pt idx="14">
                  <c:v>19</c:v>
                </c:pt>
              </c:numCache>
            </c:numRef>
          </c:yVal>
        </c:ser>
        <c:ser>
          <c:idx val="2"/>
          <c:order val="2"/>
          <c:tx>
            <c:v>ISA</c:v>
          </c:tx>
          <c:xVal>
            <c:numRef>
              <c:f>'Whitfield - GO'!$G$2:$G$16</c:f>
              <c:numCache>
                <c:formatCode>General</c:formatCode>
                <c:ptCount val="15"/>
                <c:pt idx="0">
                  <c:v>30</c:v>
                </c:pt>
                <c:pt idx="1">
                  <c:v>28</c:v>
                </c:pt>
                <c:pt idx="2">
                  <c:v>26</c:v>
                </c:pt>
                <c:pt idx="3">
                  <c:v>24</c:v>
                </c:pt>
                <c:pt idx="4">
                  <c:v>22</c:v>
                </c:pt>
                <c:pt idx="5">
                  <c:v>20</c:v>
                </c:pt>
                <c:pt idx="6">
                  <c:v>18</c:v>
                </c:pt>
                <c:pt idx="7">
                  <c:v>16</c:v>
                </c:pt>
                <c:pt idx="8">
                  <c:v>14</c:v>
                </c:pt>
                <c:pt idx="9">
                  <c:v>12</c:v>
                </c:pt>
                <c:pt idx="10">
                  <c:v>10</c:v>
                </c:pt>
                <c:pt idx="11">
                  <c:v>8</c:v>
                </c:pt>
                <c:pt idx="12">
                  <c:v>6</c:v>
                </c:pt>
                <c:pt idx="13">
                  <c:v>4</c:v>
                </c:pt>
                <c:pt idx="14">
                  <c:v>2</c:v>
                </c:pt>
              </c:numCache>
            </c:numRef>
          </c:xVal>
          <c:yVal>
            <c:numRef>
              <c:f>'Whitfield - GO'!$H$2:$H$16</c:f>
              <c:numCache>
                <c:formatCode>General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4</c:v>
                </c:pt>
                <c:pt idx="11">
                  <c:v>18</c:v>
                </c:pt>
                <c:pt idx="12">
                  <c:v>44</c:v>
                </c:pt>
                <c:pt idx="13">
                  <c:v>44</c:v>
                </c:pt>
                <c:pt idx="14">
                  <c:v>44</c:v>
                </c:pt>
              </c:numCache>
            </c:numRef>
          </c:yVal>
        </c:ser>
        <c:ser>
          <c:idx val="3"/>
          <c:order val="3"/>
          <c:tx>
            <c:v>Bimax</c:v>
          </c:tx>
          <c:xVal>
            <c:numRef>
              <c:f>'Whitfield - GO'!$J$2:$J$16</c:f>
              <c:numCache>
                <c:formatCode>General</c:formatCode>
                <c:ptCount val="15"/>
                <c:pt idx="0">
                  <c:v>30</c:v>
                </c:pt>
                <c:pt idx="1">
                  <c:v>28</c:v>
                </c:pt>
                <c:pt idx="2">
                  <c:v>26</c:v>
                </c:pt>
                <c:pt idx="3">
                  <c:v>24</c:v>
                </c:pt>
                <c:pt idx="4">
                  <c:v>22</c:v>
                </c:pt>
                <c:pt idx="5">
                  <c:v>20</c:v>
                </c:pt>
                <c:pt idx="6">
                  <c:v>18</c:v>
                </c:pt>
                <c:pt idx="7">
                  <c:v>16</c:v>
                </c:pt>
                <c:pt idx="8">
                  <c:v>14</c:v>
                </c:pt>
                <c:pt idx="9">
                  <c:v>12</c:v>
                </c:pt>
                <c:pt idx="10">
                  <c:v>10</c:v>
                </c:pt>
                <c:pt idx="11">
                  <c:v>8</c:v>
                </c:pt>
                <c:pt idx="12">
                  <c:v>6</c:v>
                </c:pt>
                <c:pt idx="13">
                  <c:v>4</c:v>
                </c:pt>
                <c:pt idx="14">
                  <c:v>2</c:v>
                </c:pt>
              </c:numCache>
            </c:numRef>
          </c:xVal>
          <c:yVal>
            <c:numRef>
              <c:f>'Whitfield - GO'!$K$2:$K$16</c:f>
              <c:numCache>
                <c:formatCode>General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2</c:v>
                </c:pt>
                <c:pt idx="12">
                  <c:v>8</c:v>
                </c:pt>
                <c:pt idx="13">
                  <c:v>8</c:v>
                </c:pt>
                <c:pt idx="14">
                  <c:v>8</c:v>
                </c:pt>
              </c:numCache>
            </c:numRef>
          </c:yVal>
        </c:ser>
        <c:ser>
          <c:idx val="4"/>
          <c:order val="4"/>
          <c:tx>
            <c:v>ESA</c:v>
          </c:tx>
          <c:xVal>
            <c:numRef>
              <c:f>'Whitfield - GO'!$M$2:$M$16</c:f>
              <c:numCache>
                <c:formatCode>General</c:formatCode>
                <c:ptCount val="15"/>
                <c:pt idx="0">
                  <c:v>30</c:v>
                </c:pt>
                <c:pt idx="1">
                  <c:v>28</c:v>
                </c:pt>
                <c:pt idx="2">
                  <c:v>26</c:v>
                </c:pt>
                <c:pt idx="3">
                  <c:v>24</c:v>
                </c:pt>
                <c:pt idx="4">
                  <c:v>22</c:v>
                </c:pt>
                <c:pt idx="5">
                  <c:v>20</c:v>
                </c:pt>
                <c:pt idx="6">
                  <c:v>18</c:v>
                </c:pt>
                <c:pt idx="7">
                  <c:v>16</c:v>
                </c:pt>
                <c:pt idx="8">
                  <c:v>14</c:v>
                </c:pt>
                <c:pt idx="9">
                  <c:v>12</c:v>
                </c:pt>
                <c:pt idx="10">
                  <c:v>10</c:v>
                </c:pt>
                <c:pt idx="11">
                  <c:v>8</c:v>
                </c:pt>
                <c:pt idx="12">
                  <c:v>6</c:v>
                </c:pt>
                <c:pt idx="13">
                  <c:v>4</c:v>
                </c:pt>
                <c:pt idx="14">
                  <c:v>2</c:v>
                </c:pt>
              </c:numCache>
            </c:numRef>
          </c:xVal>
          <c:yVal>
            <c:numRef>
              <c:f>'Whitfield - GO'!$N$2:$N$16</c:f>
              <c:numCache>
                <c:formatCode>General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2</c:v>
                </c:pt>
                <c:pt idx="11">
                  <c:v>8</c:v>
                </c:pt>
                <c:pt idx="12">
                  <c:v>36</c:v>
                </c:pt>
                <c:pt idx="13">
                  <c:v>40</c:v>
                </c:pt>
                <c:pt idx="14">
                  <c:v>40</c:v>
                </c:pt>
              </c:numCache>
            </c:numRef>
          </c:yVal>
        </c:ser>
        <c:axId val="73112960"/>
        <c:axId val="73127424"/>
      </c:scatterChart>
      <c:valAx>
        <c:axId val="73112960"/>
        <c:scaling>
          <c:orientation val="minMax"/>
          <c:max val="25"/>
        </c:scaling>
        <c:axPos val="b"/>
        <c:title>
          <c:tx>
            <c:rich>
              <a:bodyPr/>
              <a:lstStyle/>
              <a:p>
                <a:pPr>
                  <a:defRPr lang="en-US" sz="2000"/>
                </a:pPr>
                <a:r>
                  <a:rPr lang="en-US" sz="2000"/>
                  <a:t>-log(pval)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he-IL"/>
          </a:p>
        </c:txPr>
        <c:crossAx val="73127424"/>
        <c:crosses val="autoZero"/>
        <c:crossBetween val="midCat"/>
      </c:valAx>
      <c:valAx>
        <c:axId val="73127424"/>
        <c:scaling>
          <c:orientation val="minMax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 lang="en-US" sz="2000"/>
                </a:pPr>
                <a:r>
                  <a:rPr lang="en-US" sz="2000"/>
                  <a:t>#Terms</a:t>
                </a:r>
              </a:p>
            </c:rich>
          </c:tx>
          <c:layout>
            <c:manualLayout>
              <c:xMode val="edge"/>
              <c:yMode val="edge"/>
              <c:x val="6.2770251840547728E-2"/>
              <c:y val="2.1528304550727774E-2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he-IL"/>
          </a:p>
        </c:txPr>
        <c:crossAx val="73112960"/>
        <c:crosses val="autoZero"/>
        <c:crossBetween val="midCat"/>
      </c:valAx>
    </c:plotArea>
    <c:legend>
      <c:legendPos val="l"/>
      <c:layout/>
      <c:txPr>
        <a:bodyPr/>
        <a:lstStyle/>
        <a:p>
          <a:pPr>
            <a:defRPr lang="en-US" sz="1600"/>
          </a:pPr>
          <a:endParaRPr lang="he-IL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e-IL"/>
  <c:chart>
    <c:plotArea>
      <c:layout>
        <c:manualLayout>
          <c:layoutTarget val="inner"/>
          <c:xMode val="edge"/>
          <c:yMode val="edge"/>
          <c:x val="0.21285405358106724"/>
          <c:y val="2.6461399183874475E-2"/>
          <c:w val="0.76206798064718473"/>
          <c:h val="0.83793467392511956"/>
        </c:manualLayout>
      </c:layout>
      <c:scatterChart>
        <c:scatterStyle val="lineMarker"/>
        <c:ser>
          <c:idx val="0"/>
          <c:order val="0"/>
          <c:tx>
            <c:v>ESANP</c:v>
          </c:tx>
          <c:xVal>
            <c:numRef>
              <c:f>'Whitfield - KEGG'!$A$2:$A$15</c:f>
              <c:numCache>
                <c:formatCode>General</c:formatCode>
                <c:ptCount val="14"/>
                <c:pt idx="0">
                  <c:v>28</c:v>
                </c:pt>
                <c:pt idx="1">
                  <c:v>26</c:v>
                </c:pt>
                <c:pt idx="2">
                  <c:v>24</c:v>
                </c:pt>
                <c:pt idx="3">
                  <c:v>22</c:v>
                </c:pt>
                <c:pt idx="4">
                  <c:v>20</c:v>
                </c:pt>
                <c:pt idx="5">
                  <c:v>18</c:v>
                </c:pt>
                <c:pt idx="6">
                  <c:v>16</c:v>
                </c:pt>
                <c:pt idx="7">
                  <c:v>14</c:v>
                </c:pt>
                <c:pt idx="8">
                  <c:v>12</c:v>
                </c:pt>
                <c:pt idx="9">
                  <c:v>10</c:v>
                </c:pt>
                <c:pt idx="10">
                  <c:v>8</c:v>
                </c:pt>
                <c:pt idx="11">
                  <c:v>6</c:v>
                </c:pt>
                <c:pt idx="12">
                  <c:v>4</c:v>
                </c:pt>
                <c:pt idx="13">
                  <c:v>2</c:v>
                </c:pt>
              </c:numCache>
            </c:numRef>
          </c:xVal>
          <c:yVal>
            <c:numRef>
              <c:f>'Whitfield - KEGG'!$B$2:$B$15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2</c:v>
                </c:pt>
                <c:pt idx="10">
                  <c:v>2</c:v>
                </c:pt>
                <c:pt idx="11">
                  <c:v>3</c:v>
                </c:pt>
                <c:pt idx="12">
                  <c:v>8</c:v>
                </c:pt>
                <c:pt idx="13">
                  <c:v>8</c:v>
                </c:pt>
              </c:numCache>
            </c:numRef>
          </c:yVal>
        </c:ser>
        <c:ser>
          <c:idx val="1"/>
          <c:order val="1"/>
          <c:tx>
            <c:v>SAMBA</c:v>
          </c:tx>
          <c:xVal>
            <c:numRef>
              <c:f>'Whitfield - KEGG'!$D$2:$D$15</c:f>
              <c:numCache>
                <c:formatCode>General</c:formatCode>
                <c:ptCount val="14"/>
                <c:pt idx="0">
                  <c:v>28</c:v>
                </c:pt>
                <c:pt idx="1">
                  <c:v>26</c:v>
                </c:pt>
                <c:pt idx="2">
                  <c:v>24</c:v>
                </c:pt>
                <c:pt idx="3">
                  <c:v>22</c:v>
                </c:pt>
                <c:pt idx="4">
                  <c:v>20</c:v>
                </c:pt>
                <c:pt idx="5">
                  <c:v>18</c:v>
                </c:pt>
                <c:pt idx="6">
                  <c:v>16</c:v>
                </c:pt>
                <c:pt idx="7">
                  <c:v>14</c:v>
                </c:pt>
                <c:pt idx="8">
                  <c:v>12</c:v>
                </c:pt>
                <c:pt idx="9">
                  <c:v>10</c:v>
                </c:pt>
                <c:pt idx="10">
                  <c:v>8</c:v>
                </c:pt>
                <c:pt idx="11">
                  <c:v>6</c:v>
                </c:pt>
                <c:pt idx="12">
                  <c:v>4</c:v>
                </c:pt>
                <c:pt idx="13">
                  <c:v>2</c:v>
                </c:pt>
              </c:numCache>
            </c:numRef>
          </c:xVal>
          <c:yVal>
            <c:numRef>
              <c:f>'Whitfield - KEGG'!$E$2:$E$15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2</c:v>
                </c:pt>
                <c:pt idx="11">
                  <c:v>2</c:v>
                </c:pt>
                <c:pt idx="12">
                  <c:v>6</c:v>
                </c:pt>
                <c:pt idx="13">
                  <c:v>6</c:v>
                </c:pt>
              </c:numCache>
            </c:numRef>
          </c:yVal>
        </c:ser>
        <c:ser>
          <c:idx val="2"/>
          <c:order val="2"/>
          <c:tx>
            <c:v>ISA</c:v>
          </c:tx>
          <c:marker>
            <c:symbol val="triangle"/>
            <c:size val="2"/>
          </c:marker>
          <c:xVal>
            <c:numRef>
              <c:f>'Whitfield - KEGG'!$G$2:$G$15</c:f>
              <c:numCache>
                <c:formatCode>General</c:formatCode>
                <c:ptCount val="14"/>
                <c:pt idx="0">
                  <c:v>28</c:v>
                </c:pt>
                <c:pt idx="1">
                  <c:v>26</c:v>
                </c:pt>
                <c:pt idx="2">
                  <c:v>24</c:v>
                </c:pt>
                <c:pt idx="3">
                  <c:v>22</c:v>
                </c:pt>
                <c:pt idx="4">
                  <c:v>20</c:v>
                </c:pt>
                <c:pt idx="5">
                  <c:v>18</c:v>
                </c:pt>
                <c:pt idx="6">
                  <c:v>16</c:v>
                </c:pt>
                <c:pt idx="7">
                  <c:v>14</c:v>
                </c:pt>
                <c:pt idx="8">
                  <c:v>12</c:v>
                </c:pt>
                <c:pt idx="9">
                  <c:v>10</c:v>
                </c:pt>
                <c:pt idx="10">
                  <c:v>8</c:v>
                </c:pt>
                <c:pt idx="11">
                  <c:v>6</c:v>
                </c:pt>
                <c:pt idx="12">
                  <c:v>4</c:v>
                </c:pt>
                <c:pt idx="13">
                  <c:v>2</c:v>
                </c:pt>
              </c:numCache>
            </c:numRef>
          </c:xVal>
          <c:yVal>
            <c:numRef>
              <c:f>'Whitfield - KEGG'!$H$2:$H$15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2</c:v>
                </c:pt>
                <c:pt idx="11">
                  <c:v>3</c:v>
                </c:pt>
                <c:pt idx="12">
                  <c:v>8</c:v>
                </c:pt>
                <c:pt idx="13">
                  <c:v>8</c:v>
                </c:pt>
              </c:numCache>
            </c:numRef>
          </c:yVal>
        </c:ser>
        <c:ser>
          <c:idx val="3"/>
          <c:order val="3"/>
          <c:tx>
            <c:v>Bimax</c:v>
          </c:tx>
          <c:xVal>
            <c:numRef>
              <c:f>'Whitfield - KEGG'!$J$2:$J$15</c:f>
              <c:numCache>
                <c:formatCode>General</c:formatCode>
                <c:ptCount val="14"/>
                <c:pt idx="0">
                  <c:v>28</c:v>
                </c:pt>
                <c:pt idx="1">
                  <c:v>26</c:v>
                </c:pt>
                <c:pt idx="2">
                  <c:v>24</c:v>
                </c:pt>
                <c:pt idx="3">
                  <c:v>22</c:v>
                </c:pt>
                <c:pt idx="4">
                  <c:v>20</c:v>
                </c:pt>
                <c:pt idx="5">
                  <c:v>18</c:v>
                </c:pt>
                <c:pt idx="6">
                  <c:v>16</c:v>
                </c:pt>
                <c:pt idx="7">
                  <c:v>14</c:v>
                </c:pt>
                <c:pt idx="8">
                  <c:v>12</c:v>
                </c:pt>
                <c:pt idx="9">
                  <c:v>10</c:v>
                </c:pt>
                <c:pt idx="10">
                  <c:v>8</c:v>
                </c:pt>
                <c:pt idx="11">
                  <c:v>6</c:v>
                </c:pt>
                <c:pt idx="12">
                  <c:v>4</c:v>
                </c:pt>
                <c:pt idx="13">
                  <c:v>2</c:v>
                </c:pt>
              </c:numCache>
            </c:numRef>
          </c:xVal>
          <c:yVal>
            <c:numRef>
              <c:f>'Whitfield - KEGG'!$K$2:$K$15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</c:numCache>
            </c:numRef>
          </c:yVal>
        </c:ser>
        <c:ser>
          <c:idx val="4"/>
          <c:order val="4"/>
          <c:tx>
            <c:v>ESA</c:v>
          </c:tx>
          <c:xVal>
            <c:numRef>
              <c:f>'Whitfield - KEGG'!$M$2:$M$15</c:f>
              <c:numCache>
                <c:formatCode>General</c:formatCode>
                <c:ptCount val="14"/>
                <c:pt idx="0">
                  <c:v>28</c:v>
                </c:pt>
                <c:pt idx="1">
                  <c:v>26</c:v>
                </c:pt>
                <c:pt idx="2">
                  <c:v>24</c:v>
                </c:pt>
                <c:pt idx="3">
                  <c:v>22</c:v>
                </c:pt>
                <c:pt idx="4">
                  <c:v>20</c:v>
                </c:pt>
                <c:pt idx="5">
                  <c:v>18</c:v>
                </c:pt>
                <c:pt idx="6">
                  <c:v>16</c:v>
                </c:pt>
                <c:pt idx="7">
                  <c:v>14</c:v>
                </c:pt>
                <c:pt idx="8">
                  <c:v>12</c:v>
                </c:pt>
                <c:pt idx="9">
                  <c:v>10</c:v>
                </c:pt>
                <c:pt idx="10">
                  <c:v>8</c:v>
                </c:pt>
                <c:pt idx="11">
                  <c:v>6</c:v>
                </c:pt>
                <c:pt idx="12">
                  <c:v>4</c:v>
                </c:pt>
                <c:pt idx="13">
                  <c:v>2</c:v>
                </c:pt>
              </c:numCache>
            </c:numRef>
          </c:xVal>
          <c:yVal>
            <c:numRef>
              <c:f>'Whitfield - KEGG'!$N$2:$N$15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3</c:v>
                </c:pt>
                <c:pt idx="13">
                  <c:v>3</c:v>
                </c:pt>
              </c:numCache>
            </c:numRef>
          </c:yVal>
        </c:ser>
        <c:axId val="73184000"/>
        <c:axId val="73185920"/>
      </c:scatterChart>
      <c:valAx>
        <c:axId val="7318400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en-US" sz="2000"/>
                </a:pPr>
                <a:r>
                  <a:rPr lang="en-US" sz="2000"/>
                  <a:t>-log(pval)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he-IL"/>
          </a:p>
        </c:txPr>
        <c:crossAx val="73185920"/>
        <c:crosses val="autoZero"/>
        <c:crossBetween val="midCat"/>
      </c:valAx>
      <c:valAx>
        <c:axId val="73185920"/>
        <c:scaling>
          <c:orientation val="minMax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 lang="en-US" sz="2000"/>
                </a:pPr>
                <a:r>
                  <a:rPr lang="en-US" sz="2000" dirty="0"/>
                  <a:t>#PWs</a:t>
                </a:r>
              </a:p>
            </c:rich>
          </c:tx>
          <c:layout>
            <c:manualLayout>
              <c:xMode val="edge"/>
              <c:yMode val="edge"/>
              <c:x val="8.0429485219439725E-2"/>
              <c:y val="3.8453685326255045E-2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he-IL"/>
          </a:p>
        </c:txPr>
        <c:crossAx val="73184000"/>
        <c:crosses val="autoZero"/>
        <c:crossBetween val="midCat"/>
      </c:valAx>
    </c:plotArea>
    <c:legend>
      <c:legendPos val="l"/>
      <c:layout/>
      <c:txPr>
        <a:bodyPr/>
        <a:lstStyle/>
        <a:p>
          <a:pPr>
            <a:defRPr lang="en-US" sz="1600"/>
          </a:pPr>
          <a:endParaRPr lang="he-IL"/>
        </a:p>
      </c:txPr>
    </c:legend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AE291-60A0-4AD7-B35D-7F780375EB15}" type="datetimeFigureOut">
              <a:rPr lang="en-US" smtClean="0"/>
              <a:pPr/>
              <a:t>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1B1-360E-4710-91C2-F491FD252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AE291-60A0-4AD7-B35D-7F780375EB15}" type="datetimeFigureOut">
              <a:rPr lang="en-US" smtClean="0"/>
              <a:pPr/>
              <a:t>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1B1-360E-4710-91C2-F491FD252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AE291-60A0-4AD7-B35D-7F780375EB15}" type="datetimeFigureOut">
              <a:rPr lang="en-US" smtClean="0"/>
              <a:pPr/>
              <a:t>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1B1-360E-4710-91C2-F491FD252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AE291-60A0-4AD7-B35D-7F780375EB15}" type="datetimeFigureOut">
              <a:rPr lang="en-US" smtClean="0"/>
              <a:pPr/>
              <a:t>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1B1-360E-4710-91C2-F491FD252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AE291-60A0-4AD7-B35D-7F780375EB15}" type="datetimeFigureOut">
              <a:rPr lang="en-US" smtClean="0"/>
              <a:pPr/>
              <a:t>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1B1-360E-4710-91C2-F491FD252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AE291-60A0-4AD7-B35D-7F780375EB15}" type="datetimeFigureOut">
              <a:rPr lang="en-US" smtClean="0"/>
              <a:pPr/>
              <a:t>1/18/2011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1B1-360E-4710-91C2-F491FD252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AE291-60A0-4AD7-B35D-7F780375EB15}" type="datetimeFigureOut">
              <a:rPr lang="en-US" smtClean="0"/>
              <a:pPr/>
              <a:t>1/18/2011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1B1-360E-4710-91C2-F491FD252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AE291-60A0-4AD7-B35D-7F780375EB15}" type="datetimeFigureOut">
              <a:rPr lang="en-US" smtClean="0"/>
              <a:pPr/>
              <a:t>1/18/2011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1B1-360E-4710-91C2-F491FD252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AE291-60A0-4AD7-B35D-7F780375EB15}" type="datetimeFigureOut">
              <a:rPr lang="en-US" smtClean="0"/>
              <a:pPr/>
              <a:t>1/18/2011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1B1-360E-4710-91C2-F491FD252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AE291-60A0-4AD7-B35D-7F780375EB15}" type="datetimeFigureOut">
              <a:rPr lang="en-US" smtClean="0"/>
              <a:pPr/>
              <a:t>1/18/2011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1B1-360E-4710-91C2-F491FD252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AE291-60A0-4AD7-B35D-7F780375EB15}" type="datetimeFigureOut">
              <a:rPr lang="en-US" smtClean="0"/>
              <a:pPr/>
              <a:t>1/18/2011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1B1-360E-4710-91C2-F491FD252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AE291-60A0-4AD7-B35D-7F780375EB15}" type="datetimeFigureOut">
              <a:rPr lang="en-US" smtClean="0"/>
              <a:pPr/>
              <a:t>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AB1B1-360E-4710-91C2-F491FD252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Exhaustive Signature Algorithm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Guy </a:t>
            </a:r>
            <a:r>
              <a:rPr lang="en-US" dirty="0" err="1" smtClean="0"/>
              <a:t>Harari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Bimax - illustration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71600" y="1888231"/>
          <a:ext cx="7715200" cy="3484985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964400"/>
                <a:gridCol w="964400"/>
                <a:gridCol w="964400"/>
                <a:gridCol w="964400"/>
                <a:gridCol w="964400"/>
                <a:gridCol w="964400"/>
                <a:gridCol w="964400"/>
                <a:gridCol w="964400"/>
              </a:tblGrid>
              <a:tr h="49785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</a:tr>
              <a:tr h="49785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</a:tr>
              <a:tr h="49785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</a:tr>
              <a:tr h="49785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</a:tr>
              <a:tr h="49785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</a:tr>
              <a:tr h="49785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</a:tr>
              <a:tr h="49785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755576" y="2780928"/>
            <a:ext cx="8208912" cy="648071"/>
          </a:xfrm>
          <a:prstGeom prst="ellipse">
            <a:avLst/>
          </a:prstGeom>
          <a:solidFill>
            <a:srgbClr val="FF0000">
              <a:alpha val="11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2915816" y="3645024"/>
            <a:ext cx="3888432" cy="0"/>
          </a:xfrm>
          <a:prstGeom prst="line">
            <a:avLst/>
          </a:prstGeom>
          <a:ln w="539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rved Down Arrow 6"/>
          <p:cNvSpPr/>
          <p:nvPr/>
        </p:nvSpPr>
        <p:spPr>
          <a:xfrm rot="5400000" flipH="1">
            <a:off x="8427926" y="2570018"/>
            <a:ext cx="857256" cy="289204"/>
          </a:xfrm>
          <a:prstGeom prst="curvedDownArrow">
            <a:avLst>
              <a:gd name="adj1" fmla="val 0"/>
              <a:gd name="adj2" fmla="val 123335"/>
              <a:gd name="adj3" fmla="val 316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Bimax - illustration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71600" y="1888231"/>
          <a:ext cx="7715200" cy="3484985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964400"/>
                <a:gridCol w="964400"/>
                <a:gridCol w="964400"/>
                <a:gridCol w="964400"/>
                <a:gridCol w="964400"/>
                <a:gridCol w="964400"/>
                <a:gridCol w="964400"/>
                <a:gridCol w="964400"/>
              </a:tblGrid>
              <a:tr h="49785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</a:tr>
              <a:tr h="49785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</a:tr>
              <a:tr h="49785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</a:tr>
              <a:tr h="49785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</a:tr>
              <a:tr h="49785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</a:tr>
              <a:tr h="49785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</a:tr>
              <a:tr h="49785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755576" y="2780928"/>
            <a:ext cx="8208912" cy="648071"/>
          </a:xfrm>
          <a:prstGeom prst="ellipse">
            <a:avLst/>
          </a:prstGeom>
          <a:solidFill>
            <a:srgbClr val="FF0000">
              <a:alpha val="11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55576" y="3789041"/>
            <a:ext cx="8208912" cy="648071"/>
          </a:xfrm>
          <a:prstGeom prst="ellipse">
            <a:avLst/>
          </a:prstGeom>
          <a:solidFill>
            <a:srgbClr val="FF0000">
              <a:alpha val="11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urved Down Arrow 7"/>
          <p:cNvSpPr/>
          <p:nvPr/>
        </p:nvSpPr>
        <p:spPr>
          <a:xfrm rot="16200000" flipH="1">
            <a:off x="-684584" y="4221088"/>
            <a:ext cx="2448272" cy="432048"/>
          </a:xfrm>
          <a:prstGeom prst="curvedDownArrow">
            <a:avLst>
              <a:gd name="adj1" fmla="val 0"/>
              <a:gd name="adj2" fmla="val 123335"/>
              <a:gd name="adj3" fmla="val 316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urved Down Arrow 9"/>
          <p:cNvSpPr/>
          <p:nvPr/>
        </p:nvSpPr>
        <p:spPr>
          <a:xfrm rot="16200000" flipH="1">
            <a:off x="-540568" y="4869160"/>
            <a:ext cx="2016224" cy="432048"/>
          </a:xfrm>
          <a:prstGeom prst="curvedDownArrow">
            <a:avLst>
              <a:gd name="adj1" fmla="val 0"/>
              <a:gd name="adj2" fmla="val 123335"/>
              <a:gd name="adj3" fmla="val 316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2915816" y="3645024"/>
            <a:ext cx="3888432" cy="0"/>
          </a:xfrm>
          <a:prstGeom prst="line">
            <a:avLst/>
          </a:prstGeom>
          <a:ln w="539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Bimax - illustration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71600" y="1888231"/>
          <a:ext cx="7715200" cy="3484985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964400"/>
                <a:gridCol w="964400"/>
                <a:gridCol w="964400"/>
                <a:gridCol w="964400"/>
                <a:gridCol w="964400"/>
                <a:gridCol w="964400"/>
                <a:gridCol w="964400"/>
                <a:gridCol w="964400"/>
              </a:tblGrid>
              <a:tr h="49785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</a:tr>
              <a:tr h="49785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</a:tr>
              <a:tr h="49785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</a:tr>
              <a:tr h="49785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</a:tr>
              <a:tr h="49785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</a:tr>
              <a:tr h="49785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</a:tr>
              <a:tr h="49785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Oval 7"/>
          <p:cNvSpPr/>
          <p:nvPr/>
        </p:nvSpPr>
        <p:spPr>
          <a:xfrm>
            <a:off x="4788024" y="1772817"/>
            <a:ext cx="4104456" cy="1152127"/>
          </a:xfrm>
          <a:prstGeom prst="ellipse">
            <a:avLst/>
          </a:prstGeom>
          <a:solidFill>
            <a:srgbClr val="FF0000">
              <a:alpha val="11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827584" y="4286256"/>
            <a:ext cx="4104456" cy="1080119"/>
          </a:xfrm>
          <a:prstGeom prst="ellipse">
            <a:avLst/>
          </a:prstGeom>
          <a:solidFill>
            <a:srgbClr val="FF0000">
              <a:alpha val="11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5576" y="2852936"/>
            <a:ext cx="8208912" cy="0"/>
          </a:xfrm>
          <a:prstGeom prst="line">
            <a:avLst/>
          </a:prstGeom>
          <a:ln w="539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55576" y="4365104"/>
            <a:ext cx="8208912" cy="0"/>
          </a:xfrm>
          <a:prstGeom prst="line">
            <a:avLst/>
          </a:prstGeom>
          <a:ln w="539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2915816" y="3645024"/>
            <a:ext cx="3888432" cy="0"/>
          </a:xfrm>
          <a:prstGeom prst="line">
            <a:avLst/>
          </a:prstGeom>
          <a:ln w="539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971600" y="1916832"/>
            <a:ext cx="3888432" cy="2448272"/>
          </a:xfrm>
          <a:prstGeom prst="rect">
            <a:avLst/>
          </a:prstGeom>
          <a:solidFill>
            <a:srgbClr val="0070C0">
              <a:alpha val="5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971600" y="2852936"/>
            <a:ext cx="7704856" cy="2520280"/>
          </a:xfrm>
          <a:prstGeom prst="rect">
            <a:avLst/>
          </a:prstGeom>
          <a:solidFill>
            <a:srgbClr val="FFFF00">
              <a:alpha val="4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8" grpId="0" animBg="1"/>
      <p:bldP spid="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Bimax </a:t>
            </a:r>
            <a:r>
              <a:rPr lang="en-US" smtClean="0"/>
              <a:t>- </a:t>
            </a:r>
            <a:r>
              <a:rPr lang="en-US" smtClean="0"/>
              <a:t>drawbacks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Information loss due to </a:t>
            </a:r>
            <a:r>
              <a:rPr lang="en-US" dirty="0" err="1" smtClean="0"/>
              <a:t>binarization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Binarization</a:t>
            </a:r>
            <a:r>
              <a:rPr lang="en-US" dirty="0" smtClean="0"/>
              <a:t> parameter is hard to control.</a:t>
            </a:r>
          </a:p>
          <a:p>
            <a:r>
              <a:rPr lang="en-US" dirty="0" smtClean="0"/>
              <a:t>Runtime depends linearly on no. of biclusters.</a:t>
            </a:r>
          </a:p>
          <a:p>
            <a:r>
              <a:rPr lang="en-US" dirty="0" smtClean="0"/>
              <a:t>Usually returns millions of biclusters.</a:t>
            </a:r>
          </a:p>
          <a:p>
            <a:r>
              <a:rPr lang="en-US" dirty="0" smtClean="0"/>
              <a:t>Poor results on real data.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Exhaustive Signature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4948"/>
          </a:xfrm>
        </p:spPr>
        <p:txBody>
          <a:bodyPr>
            <a:normAutofit/>
          </a:bodyPr>
          <a:lstStyle/>
          <a:p>
            <a:r>
              <a:rPr lang="en-US" dirty="0" smtClean="0"/>
              <a:t>Apply Bimax on the input expression matrix.</a:t>
            </a:r>
          </a:p>
          <a:p>
            <a:r>
              <a:rPr lang="en-US" dirty="0" smtClean="0"/>
              <a:t>Keep biclusters that:</a:t>
            </a:r>
          </a:p>
          <a:p>
            <a:pPr lvl="1"/>
            <a:r>
              <a:rPr lang="en-US" dirty="0" smtClean="0"/>
              <a:t>Do not </a:t>
            </a:r>
            <a:r>
              <a:rPr lang="en-US" dirty="0" smtClean="0">
                <a:solidFill>
                  <a:srgbClr val="FF0000"/>
                </a:solidFill>
              </a:rPr>
              <a:t>overlap</a:t>
            </a:r>
            <a:r>
              <a:rPr lang="en-US" dirty="0" smtClean="0"/>
              <a:t> with other biclusters.</a:t>
            </a:r>
          </a:p>
          <a:p>
            <a:pPr lvl="1"/>
            <a:r>
              <a:rPr lang="en-US" dirty="0" smtClean="0"/>
              <a:t>Have low </a:t>
            </a:r>
            <a:r>
              <a:rPr lang="en-US" dirty="0" smtClean="0">
                <a:solidFill>
                  <a:srgbClr val="FF0000"/>
                </a:solidFill>
              </a:rPr>
              <a:t>p-value </a:t>
            </a:r>
            <a:r>
              <a:rPr lang="en-US" dirty="0" err="1" smtClean="0"/>
              <a:t>w.r.t</a:t>
            </a:r>
            <a:r>
              <a:rPr lang="en-US" dirty="0" smtClean="0"/>
              <a:t> 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bicluster</a:t>
            </a:r>
            <a:r>
              <a:rPr lang="en-US" dirty="0" smtClean="0">
                <a:solidFill>
                  <a:srgbClr val="FF0000"/>
                </a:solidFill>
              </a:rPr>
              <a:t> score.</a:t>
            </a:r>
          </a:p>
          <a:p>
            <a:r>
              <a:rPr lang="en-US" dirty="0" smtClean="0"/>
              <a:t>Sort resulting biclusters by size.</a:t>
            </a:r>
          </a:p>
          <a:p>
            <a:r>
              <a:rPr lang="en-US" dirty="0" smtClean="0"/>
              <a:t>Begin with the largest, apply ISA for each one.</a:t>
            </a:r>
          </a:p>
          <a:p>
            <a:r>
              <a:rPr lang="en-US" dirty="0" smtClean="0"/>
              <a:t>Keep new biclusters that do not </a:t>
            </a:r>
            <a:r>
              <a:rPr lang="en-US" dirty="0" smtClean="0">
                <a:solidFill>
                  <a:srgbClr val="FF0000"/>
                </a:solidFill>
              </a:rPr>
              <a:t>overlap</a:t>
            </a:r>
            <a:r>
              <a:rPr lang="en-US" dirty="0" smtClean="0"/>
              <a:t> with previous ones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Stop if more than </a:t>
            </a:r>
            <a:r>
              <a:rPr lang="en-US" i="1" dirty="0" smtClean="0"/>
              <a:t>N</a:t>
            </a:r>
            <a:r>
              <a:rPr lang="en-US" dirty="0" smtClean="0"/>
              <a:t> biclusters found.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ESA –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r>
              <a:rPr lang="en-US" dirty="0" smtClean="0"/>
              <a:t>Overlaps – use </a:t>
            </a:r>
            <a:r>
              <a:rPr lang="en-US" dirty="0" err="1" smtClean="0"/>
              <a:t>Jaccard</a:t>
            </a:r>
            <a:r>
              <a:rPr lang="en-US" dirty="0" smtClean="0"/>
              <a:t> index, take the larger.</a:t>
            </a:r>
          </a:p>
          <a:p>
            <a:r>
              <a:rPr lang="en-US" dirty="0" smtClean="0"/>
              <a:t>Score – average abs. Pearson correlation between gene pairs.</a:t>
            </a:r>
          </a:p>
          <a:p>
            <a:r>
              <a:rPr lang="en-US" dirty="0" smtClean="0"/>
              <a:t>P-value:</a:t>
            </a:r>
          </a:p>
          <a:p>
            <a:pPr lvl="1"/>
            <a:r>
              <a:rPr lang="en-US" dirty="0" smtClean="0"/>
              <a:t>Randomize input matrix using edge shuffling.</a:t>
            </a:r>
          </a:p>
          <a:p>
            <a:pPr lvl="1"/>
            <a:r>
              <a:rPr lang="en-US" dirty="0" smtClean="0"/>
              <a:t>Apply ESA on randomized matrix.</a:t>
            </a:r>
          </a:p>
          <a:p>
            <a:pPr lvl="1"/>
            <a:r>
              <a:rPr lang="en-US" dirty="0" smtClean="0"/>
              <a:t>Keep score distribution of all biclusters found.</a:t>
            </a:r>
          </a:p>
          <a:p>
            <a:pPr lvl="1"/>
            <a:r>
              <a:rPr lang="en-US" dirty="0" smtClean="0"/>
              <a:t>P-value = right tail of score distribution of resulting biclusters.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ESA –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Observation: anti-correlated genes usually do not pass enrichment tests simultaneously.</a:t>
            </a:r>
          </a:p>
          <a:p>
            <a:r>
              <a:rPr lang="en-US" dirty="0" smtClean="0"/>
              <a:t>So apply ESA separately on positive and negative expression values.</a:t>
            </a:r>
          </a:p>
          <a:p>
            <a:r>
              <a:rPr lang="en-US" dirty="0" smtClean="0"/>
              <a:t>Also change ISA: </a:t>
            </a:r>
          </a:p>
          <a:p>
            <a:pPr lvl="1"/>
            <a:r>
              <a:rPr lang="en-US" dirty="0" smtClean="0"/>
              <a:t>For positive run, test:      </a:t>
            </a:r>
            <a:r>
              <a:rPr lang="en-US" dirty="0" smtClean="0">
                <a:latin typeface="Agency FB" pitchFamily="34" charset="0"/>
              </a:rPr>
              <a:t>score&gt;threshold</a:t>
            </a:r>
          </a:p>
          <a:p>
            <a:pPr lvl="1"/>
            <a:r>
              <a:rPr lang="en-US" dirty="0" smtClean="0"/>
              <a:t>For negative run, test:   </a:t>
            </a:r>
            <a:r>
              <a:rPr lang="en-US" dirty="0" smtClean="0">
                <a:latin typeface="Agency FB" pitchFamily="34" charset="0"/>
              </a:rPr>
              <a:t>–score&gt;threshold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ESA - 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r>
              <a:rPr lang="en-US" dirty="0" smtClean="0"/>
              <a:t>Apply the algorithms: SAMBA, Bimax, ISA,ESA and ESANP (negative and positive values separately).</a:t>
            </a:r>
          </a:p>
          <a:p>
            <a:r>
              <a:rPr lang="en-US" dirty="0" smtClean="0"/>
              <a:t>Datasets:</a:t>
            </a:r>
          </a:p>
          <a:p>
            <a:pPr lvl="1"/>
            <a:r>
              <a:rPr lang="en-US" dirty="0" err="1" smtClean="0"/>
              <a:t>Gasch</a:t>
            </a:r>
            <a:r>
              <a:rPr lang="en-US" dirty="0" smtClean="0"/>
              <a:t> 2001 (yeast heat shock)</a:t>
            </a:r>
          </a:p>
          <a:p>
            <a:pPr lvl="1"/>
            <a:r>
              <a:rPr lang="en-US" dirty="0" smtClean="0"/>
              <a:t>Whitfield 2002 (human cell cycle)</a:t>
            </a:r>
          </a:p>
          <a:p>
            <a:r>
              <a:rPr lang="en-US" dirty="0" smtClean="0"/>
              <a:t>Evaluation: GO, TF and KEGG enrichment tests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– Yeast, GO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467544" y="1025352"/>
          <a:ext cx="8136904" cy="5499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– Yeast, TF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395536" y="1196753"/>
          <a:ext cx="8496944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ISA biclustering algorithm</a:t>
            </a:r>
          </a:p>
          <a:p>
            <a:r>
              <a:rPr lang="en-US" dirty="0" smtClean="0"/>
              <a:t>Bimax biclustering algorithm</a:t>
            </a:r>
          </a:p>
          <a:p>
            <a:r>
              <a:rPr lang="en-US" dirty="0" smtClean="0"/>
              <a:t>Exhaustive Signature Algorithm</a:t>
            </a:r>
          </a:p>
          <a:p>
            <a:r>
              <a:rPr lang="en-US" dirty="0" smtClean="0"/>
              <a:t>Results and future work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– Yeast, KEGG</a:t>
            </a:r>
            <a:endParaRPr lang="en-US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539552" y="1196752"/>
          <a:ext cx="828092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– Human, GO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223167" y="1081088"/>
          <a:ext cx="8597305" cy="55882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– Human, KEGG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395536" y="1196752"/>
          <a:ext cx="8136904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ESA exploits both </a:t>
            </a:r>
            <a:r>
              <a:rPr lang="en-US" dirty="0" err="1" smtClean="0"/>
              <a:t>Bimax’s</a:t>
            </a:r>
            <a:r>
              <a:rPr lang="en-US" dirty="0" smtClean="0"/>
              <a:t> power and ISA’s accuracy.</a:t>
            </a:r>
          </a:p>
          <a:p>
            <a:r>
              <a:rPr lang="en-US" dirty="0" smtClean="0"/>
              <a:t>ESA avoids ISA’s parameter selection.</a:t>
            </a:r>
          </a:p>
          <a:p>
            <a:r>
              <a:rPr lang="en-US" dirty="0" smtClean="0"/>
              <a:t>ESA avoids ISA’s seed generation.</a:t>
            </a:r>
          </a:p>
          <a:p>
            <a:r>
              <a:rPr lang="en-US" dirty="0" smtClean="0"/>
              <a:t>ESA reduces #biclusters from Bimax.</a:t>
            </a:r>
          </a:p>
          <a:p>
            <a:r>
              <a:rPr lang="en-US" dirty="0" smtClean="0"/>
              <a:t>ESA shows good results</a:t>
            </a:r>
            <a:r>
              <a:rPr lang="en-US" dirty="0" smtClean="0"/>
              <a:t> </a:t>
            </a:r>
            <a:r>
              <a:rPr lang="en-US" dirty="0" smtClean="0"/>
              <a:t>on real data.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 </a:t>
            </a:r>
            <a:r>
              <a:rPr lang="en-US" dirty="0" smtClean="0"/>
              <a:t>the algorithm </a:t>
            </a:r>
            <a:r>
              <a:rPr lang="en-US" dirty="0" smtClean="0"/>
              <a:t>on other datasets.</a:t>
            </a:r>
          </a:p>
          <a:p>
            <a:r>
              <a:rPr lang="en-US" dirty="0" smtClean="0"/>
              <a:t>Initiate </a:t>
            </a:r>
            <a:r>
              <a:rPr lang="en-US" dirty="0" err="1" smtClean="0"/>
              <a:t>binarization</a:t>
            </a:r>
            <a:r>
              <a:rPr lang="en-US" dirty="0" smtClean="0"/>
              <a:t> parameter automatically.</a:t>
            </a:r>
          </a:p>
          <a:p>
            <a:r>
              <a:rPr lang="en-US" dirty="0" smtClean="0"/>
              <a:t>Evaluate results with other criteria.</a:t>
            </a:r>
          </a:p>
          <a:p>
            <a:r>
              <a:rPr lang="en-US" dirty="0" smtClean="0"/>
              <a:t>Avoid bias towards large biclusters.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ISA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600200"/>
            <a:ext cx="8572560" cy="4829196"/>
          </a:xfrm>
        </p:spPr>
        <p:txBody>
          <a:bodyPr/>
          <a:lstStyle/>
          <a:p>
            <a:r>
              <a:rPr lang="en-US" dirty="0" smtClean="0"/>
              <a:t>Was developed by Sven Bergmann in 2003.</a:t>
            </a:r>
          </a:p>
          <a:p>
            <a:r>
              <a:rPr lang="en-US" dirty="0" smtClean="0"/>
              <a:t>Goal: find genes/conditions having correlated expression.</a:t>
            </a:r>
          </a:p>
          <a:p>
            <a:r>
              <a:rPr lang="en-US" dirty="0" smtClean="0"/>
              <a:t>Frequently </a:t>
            </a:r>
            <a:r>
              <a:rPr lang="en-US" dirty="0" smtClean="0"/>
              <a:t>used, compared and improved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Good results in real data.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ISA -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r>
              <a:rPr lang="en-US" dirty="0" smtClean="0"/>
              <a:t>Input – expression matrix </a:t>
            </a:r>
            <a:r>
              <a:rPr lang="en-US" i="1" dirty="0"/>
              <a:t> </a:t>
            </a:r>
            <a:r>
              <a:rPr lang="en-US" i="1" dirty="0" smtClean="0"/>
              <a:t> </a:t>
            </a:r>
            <a:r>
              <a:rPr lang="en-US" dirty="0" smtClean="0"/>
              <a:t>, initial gene set.</a:t>
            </a:r>
          </a:p>
          <a:p>
            <a:r>
              <a:rPr lang="en-US" dirty="0" smtClean="0"/>
              <a:t>Compute       by normalizing each column.</a:t>
            </a:r>
          </a:p>
          <a:p>
            <a:r>
              <a:rPr lang="en-US" dirty="0" smtClean="0"/>
              <a:t>For each condition</a:t>
            </a:r>
          </a:p>
          <a:p>
            <a:pPr lvl="1"/>
            <a:r>
              <a:rPr lang="en-US" dirty="0" smtClean="0"/>
              <a:t>z-test avg. </a:t>
            </a:r>
            <a:r>
              <a:rPr lang="en-US" dirty="0" smtClean="0"/>
              <a:t>normalized expression </a:t>
            </a:r>
            <a:r>
              <a:rPr lang="en-US" dirty="0" smtClean="0"/>
              <a:t>in gene subset against avg. expression in condition.</a:t>
            </a:r>
          </a:p>
          <a:p>
            <a:pPr lvl="1"/>
            <a:r>
              <a:rPr lang="en-US" dirty="0" smtClean="0"/>
              <a:t>If above a threshold, select the condition.</a:t>
            </a:r>
          </a:p>
          <a:p>
            <a:r>
              <a:rPr lang="en-US" dirty="0" smtClean="0"/>
              <a:t>Do the same for resulting condition set.</a:t>
            </a:r>
          </a:p>
          <a:p>
            <a:r>
              <a:rPr lang="en-US" dirty="0" smtClean="0"/>
              <a:t>Repeat until convergence of gene set.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6" name="Equation" r:id="rId3" imgW="114120" imgH="21564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31" name="Equation" r:id="rId4" imgW="114120" imgH="21564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484336" y="2233440"/>
          <a:ext cx="535488" cy="446240"/>
        </p:xfrm>
        <a:graphic>
          <a:graphicData uri="http://schemas.openxmlformats.org/presentationml/2006/ole">
            <p:oleObj spid="_x0000_s1032" name="Equation" r:id="rId5" imgW="228600" imgH="190440" progId="Equation.DSMT4">
              <p:embed/>
            </p:oleObj>
          </a:graphicData>
        </a:graphic>
      </p:graphicFrame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5080496" y="1714500"/>
          <a:ext cx="355600" cy="387350"/>
        </p:xfrm>
        <a:graphic>
          <a:graphicData uri="http://schemas.openxmlformats.org/presentationml/2006/ole">
            <p:oleObj spid="_x0000_s1034" name="Equation" r:id="rId6" imgW="152280" imgH="16488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ISA - </a:t>
            </a:r>
            <a:r>
              <a:rPr lang="en-US" dirty="0" smtClean="0"/>
              <a:t>drawbacks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 gene set should be given.</a:t>
            </a:r>
          </a:p>
          <a:p>
            <a:r>
              <a:rPr lang="en-US" dirty="0" smtClean="0"/>
              <a:t>Few biclusters for specific parameter value.</a:t>
            </a:r>
          </a:p>
          <a:p>
            <a:r>
              <a:rPr lang="en-US" dirty="0" smtClean="0"/>
              <a:t>Parameter values are hard to optimize.</a:t>
            </a:r>
          </a:p>
          <a:p>
            <a:r>
              <a:rPr lang="en-US" dirty="0" smtClean="0"/>
              <a:t>Expression values aren’t normally distributed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Genes might not be independent.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Exhaustive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Bimax algorithm to find seeds.</a:t>
            </a:r>
          </a:p>
          <a:p>
            <a:r>
              <a:rPr lang="en-US" dirty="0" smtClean="0"/>
              <a:t>For each seed apply ISA with random parameters.</a:t>
            </a:r>
          </a:p>
          <a:p>
            <a:r>
              <a:rPr lang="en-US" dirty="0" smtClean="0"/>
              <a:t>Drop similar seeds while running.</a:t>
            </a:r>
          </a:p>
          <a:p>
            <a:r>
              <a:rPr lang="en-US" dirty="0" smtClean="0"/>
              <a:t>Drop similar biclusters from ISA.</a:t>
            </a:r>
          </a:p>
          <a:p>
            <a:r>
              <a:rPr lang="en-US" dirty="0" smtClean="0"/>
              <a:t>Observation: applying the algorithm separately for positive and negative values improves results.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Bimax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en-US" dirty="0" smtClean="0"/>
              <a:t>Input – expression </a:t>
            </a:r>
            <a:r>
              <a:rPr lang="en-US" dirty="0" smtClean="0"/>
              <a:t>matrix</a:t>
            </a:r>
          </a:p>
          <a:p>
            <a:r>
              <a:rPr lang="en-US" dirty="0" err="1" smtClean="0"/>
              <a:t>Binarize</a:t>
            </a:r>
            <a:r>
              <a:rPr lang="en-US" dirty="0" smtClean="0"/>
              <a:t> matrix (1 value for </a:t>
            </a:r>
            <a:r>
              <a:rPr lang="en-US" i="1" dirty="0" smtClean="0"/>
              <a:t>b</a:t>
            </a:r>
            <a:r>
              <a:rPr lang="en-US" dirty="0" smtClean="0"/>
              <a:t>% highest and lowest values</a:t>
            </a:r>
            <a:r>
              <a:rPr lang="en-US" dirty="0" smtClean="0"/>
              <a:t>).</a:t>
            </a:r>
            <a:endParaRPr lang="en-US" dirty="0" smtClean="0"/>
          </a:p>
          <a:p>
            <a:r>
              <a:rPr lang="en-US" dirty="0" smtClean="0"/>
              <a:t>Goal – find all </a:t>
            </a:r>
            <a:r>
              <a:rPr lang="en-US" dirty="0" err="1" smtClean="0"/>
              <a:t>submatrices</a:t>
            </a:r>
            <a:r>
              <a:rPr lang="en-US" dirty="0" smtClean="0"/>
              <a:t> which: </a:t>
            </a:r>
          </a:p>
          <a:p>
            <a:pPr lvl="1"/>
            <a:r>
              <a:rPr lang="en-US" dirty="0" smtClean="0"/>
              <a:t>Contain only 1’s.</a:t>
            </a:r>
          </a:p>
          <a:p>
            <a:pPr lvl="1"/>
            <a:r>
              <a:rPr lang="en-US" dirty="0" smtClean="0"/>
              <a:t>Are inclusion-maximal.</a:t>
            </a:r>
          </a:p>
          <a:p>
            <a:r>
              <a:rPr lang="en-US" dirty="0" smtClean="0"/>
              <a:t>Method:</a:t>
            </a:r>
          </a:p>
          <a:p>
            <a:pPr lvl="1"/>
            <a:r>
              <a:rPr lang="en-US" dirty="0" smtClean="0"/>
              <a:t>Drop </a:t>
            </a:r>
            <a:r>
              <a:rPr lang="en-US" dirty="0" smtClean="0"/>
              <a:t>areas in matrix with 0’s only.</a:t>
            </a:r>
          </a:p>
          <a:p>
            <a:pPr lvl="1"/>
            <a:r>
              <a:rPr lang="en-US" dirty="0" smtClean="0"/>
              <a:t>Recursively apply Bimax on other areas.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Bimax - illustration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71600" y="1888231"/>
          <a:ext cx="7715200" cy="3484985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964400"/>
                <a:gridCol w="964400"/>
                <a:gridCol w="964400"/>
                <a:gridCol w="964400"/>
                <a:gridCol w="964400"/>
                <a:gridCol w="964400"/>
                <a:gridCol w="964400"/>
                <a:gridCol w="964400"/>
              </a:tblGrid>
              <a:tr h="49785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</a:tr>
              <a:tr h="49785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</a:tr>
              <a:tr h="49785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</a:tr>
              <a:tr h="49785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</a:tr>
              <a:tr h="49785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</a:tr>
              <a:tr h="49785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</a:tr>
              <a:tr h="49785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Bimax - illustration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71600" y="1888231"/>
          <a:ext cx="7715200" cy="3484985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964400"/>
                <a:gridCol w="964400"/>
                <a:gridCol w="964400"/>
                <a:gridCol w="964400"/>
                <a:gridCol w="964400"/>
                <a:gridCol w="964400"/>
                <a:gridCol w="964400"/>
                <a:gridCol w="964400"/>
              </a:tblGrid>
              <a:tr h="49785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</a:tr>
              <a:tr h="49785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</a:tr>
              <a:tr h="49785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</a:tr>
              <a:tr h="49785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</a:tr>
              <a:tr h="49785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</a:tr>
              <a:tr h="49785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</a:tr>
              <a:tr h="49785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Oval 7"/>
          <p:cNvSpPr/>
          <p:nvPr/>
        </p:nvSpPr>
        <p:spPr>
          <a:xfrm>
            <a:off x="683568" y="1772816"/>
            <a:ext cx="8208912" cy="648071"/>
          </a:xfrm>
          <a:prstGeom prst="ellipse">
            <a:avLst/>
          </a:prstGeom>
          <a:solidFill>
            <a:srgbClr val="FF0000">
              <a:alpha val="11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urved Down Arrow 11"/>
          <p:cNvSpPr/>
          <p:nvPr/>
        </p:nvSpPr>
        <p:spPr>
          <a:xfrm>
            <a:off x="2483768" y="1268760"/>
            <a:ext cx="6120680" cy="432048"/>
          </a:xfrm>
          <a:prstGeom prst="curvedDownArrow">
            <a:avLst>
              <a:gd name="adj1" fmla="val 0"/>
              <a:gd name="adj2" fmla="val 123335"/>
              <a:gd name="adj3" fmla="val 316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urved Down Arrow 12"/>
          <p:cNvSpPr/>
          <p:nvPr/>
        </p:nvSpPr>
        <p:spPr>
          <a:xfrm>
            <a:off x="5292080" y="1268760"/>
            <a:ext cx="3851920" cy="432048"/>
          </a:xfrm>
          <a:prstGeom prst="curvedDownArrow">
            <a:avLst>
              <a:gd name="adj1" fmla="val 0"/>
              <a:gd name="adj2" fmla="val 123335"/>
              <a:gd name="adj3" fmla="val 316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 rot="5400000">
            <a:off x="360056" y="3354664"/>
            <a:ext cx="4214174" cy="648071"/>
          </a:xfrm>
          <a:prstGeom prst="ellipse">
            <a:avLst/>
          </a:prstGeom>
          <a:solidFill>
            <a:srgbClr val="FFFF00">
              <a:alpha val="28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5400000">
            <a:off x="3212447" y="3354664"/>
            <a:ext cx="4214174" cy="648071"/>
          </a:xfrm>
          <a:prstGeom prst="ellipse">
            <a:avLst/>
          </a:prstGeom>
          <a:solidFill>
            <a:srgbClr val="FFFF00">
              <a:alpha val="28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7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2340</TotalTime>
  <Words>900</Words>
  <Application>Microsoft Office PowerPoint</Application>
  <PresentationFormat>On-screen Show (4:3)</PresentationFormat>
  <Paragraphs>387</Paragraphs>
  <Slides>24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Office Theme</vt:lpstr>
      <vt:lpstr>Equation</vt:lpstr>
      <vt:lpstr>Exhaustive Signature Algorithm</vt:lpstr>
      <vt:lpstr>Outline</vt:lpstr>
      <vt:lpstr>ISA algorithm</vt:lpstr>
      <vt:lpstr>ISA - details</vt:lpstr>
      <vt:lpstr>ISA - drawbacks</vt:lpstr>
      <vt:lpstr>Exhaustive approach</vt:lpstr>
      <vt:lpstr>Bimax algorithm</vt:lpstr>
      <vt:lpstr>Bimax - illustration</vt:lpstr>
      <vt:lpstr>Bimax - illustration</vt:lpstr>
      <vt:lpstr>Bimax - illustration</vt:lpstr>
      <vt:lpstr>Bimax - illustration</vt:lpstr>
      <vt:lpstr>Bimax - illustration</vt:lpstr>
      <vt:lpstr>Bimax - drawbacks</vt:lpstr>
      <vt:lpstr>Exhaustive Signature Algorithm</vt:lpstr>
      <vt:lpstr>ESA – details</vt:lpstr>
      <vt:lpstr>ESA – details</vt:lpstr>
      <vt:lpstr>ESA - experiments</vt:lpstr>
      <vt:lpstr>Results – Yeast, GO</vt:lpstr>
      <vt:lpstr>Results – Yeast, TF</vt:lpstr>
      <vt:lpstr>Results – Yeast, KEGG</vt:lpstr>
      <vt:lpstr>Results – Human, GO</vt:lpstr>
      <vt:lpstr>Results – Human, KEGG</vt:lpstr>
      <vt:lpstr>Conclusions</vt:lpstr>
      <vt:lpstr>Future work</vt:lpstr>
    </vt:vector>
  </TitlesOfParts>
  <Company>Tel-Aviv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Exhaustive Signature Algorithm</dc:title>
  <dc:creator>School of CS</dc:creator>
  <cp:lastModifiedBy>guy</cp:lastModifiedBy>
  <cp:revision>103</cp:revision>
  <dcterms:created xsi:type="dcterms:W3CDTF">2011-01-16T10:30:58Z</dcterms:created>
  <dcterms:modified xsi:type="dcterms:W3CDTF">2011-01-18T23:46:02Z</dcterms:modified>
</cp:coreProperties>
</file>